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86" r:id="rId3"/>
    <p:sldId id="287" r:id="rId4"/>
    <p:sldId id="267" r:id="rId5"/>
    <p:sldId id="288" r:id="rId6"/>
    <p:sldId id="268" r:id="rId7"/>
    <p:sldId id="270" r:id="rId8"/>
    <p:sldId id="295" r:id="rId9"/>
    <p:sldId id="269" r:id="rId10"/>
    <p:sldId id="271" r:id="rId11"/>
    <p:sldId id="289" r:id="rId12"/>
    <p:sldId id="290" r:id="rId13"/>
    <p:sldId id="276" r:id="rId14"/>
    <p:sldId id="274" r:id="rId15"/>
    <p:sldId id="272" r:id="rId16"/>
    <p:sldId id="294" r:id="rId17"/>
    <p:sldId id="279" r:id="rId18"/>
    <p:sldId id="292" r:id="rId19"/>
    <p:sldId id="296" r:id="rId20"/>
    <p:sldId id="299" r:id="rId21"/>
    <p:sldId id="300" r:id="rId22"/>
    <p:sldId id="298" r:id="rId23"/>
    <p:sldId id="301" r:id="rId24"/>
    <p:sldId id="297" r:id="rId25"/>
    <p:sldId id="25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47" autoAdjust="0"/>
    <p:restoredTop sz="97712" autoAdjust="0"/>
  </p:normalViewPr>
  <p:slideViewPr>
    <p:cSldViewPr>
      <p:cViewPr varScale="1">
        <p:scale>
          <a:sx n="112" d="100"/>
          <a:sy n="112" d="100"/>
        </p:scale>
        <p:origin x="1650" y="108"/>
      </p:cViewPr>
      <p:guideLst>
        <p:guide orient="horz" pos="2160"/>
        <p:guide pos="2880"/>
      </p:guideLst>
    </p:cSldViewPr>
  </p:slideViewPr>
  <p:outlineViewPr>
    <p:cViewPr>
      <p:scale>
        <a:sx n="33" d="100"/>
        <a:sy n="33" d="100"/>
      </p:scale>
      <p:origin x="0" y="141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FFFD6E-00D5-4792-B1C0-57A31B0DD3D4}" type="datetimeFigureOut">
              <a:rPr lang="en-US" smtClean="0"/>
              <a:pPr/>
              <a:t>10/8/2015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581922-8458-4109-B7EB-A8FB7FD4EA02}" type="slidenum">
              <a:rPr lang="en-US" smtClean="0"/>
              <a:pPr/>
              <a:t>‹nr.›</a:t>
            </a:fld>
            <a:endParaRPr lang="en-US"/>
          </a:p>
        </p:txBody>
      </p:sp>
    </p:spTree>
    <p:extLst>
      <p:ext uri="{BB962C8B-B14F-4D97-AF65-F5344CB8AC3E}">
        <p14:creationId xmlns:p14="http://schemas.microsoft.com/office/powerpoint/2010/main" val="3579722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581922-8458-4109-B7EB-A8FB7FD4EA02}" type="slidenum">
              <a:rPr lang="en-US" smtClean="0"/>
              <a:pPr/>
              <a:t>3</a:t>
            </a:fld>
            <a:endParaRPr lang="en-US"/>
          </a:p>
        </p:txBody>
      </p:sp>
    </p:spTree>
    <p:extLst>
      <p:ext uri="{BB962C8B-B14F-4D97-AF65-F5344CB8AC3E}">
        <p14:creationId xmlns:p14="http://schemas.microsoft.com/office/powerpoint/2010/main" val="2419036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581922-8458-4109-B7EB-A8FB7FD4EA02}" type="slidenum">
              <a:rPr lang="en-US" smtClean="0"/>
              <a:pPr/>
              <a:t>24</a:t>
            </a:fld>
            <a:endParaRPr lang="en-US"/>
          </a:p>
        </p:txBody>
      </p:sp>
    </p:spTree>
    <p:extLst>
      <p:ext uri="{BB962C8B-B14F-4D97-AF65-F5344CB8AC3E}">
        <p14:creationId xmlns:p14="http://schemas.microsoft.com/office/powerpoint/2010/main" val="3435558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05966E-D11C-4D5B-9E62-08F3DCFDFFCC}" type="datetimeFigureOut">
              <a:rPr lang="en-US" smtClean="0"/>
              <a:pPr/>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2057098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5966E-D11C-4D5B-9E62-08F3DCFDFFCC}" type="datetimeFigureOut">
              <a:rPr lang="en-US" smtClean="0"/>
              <a:pPr/>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4001897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5966E-D11C-4D5B-9E62-08F3DCFDFFCC}" type="datetimeFigureOut">
              <a:rPr lang="en-US" smtClean="0"/>
              <a:pPr/>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275636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nl-NL"/>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nl-NL"/>
          </a:p>
        </p:txBody>
      </p:sp>
      <p:sp>
        <p:nvSpPr>
          <p:cNvPr id="4" name="Tijdelijke aanduiding voor datum 3"/>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00500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82748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0480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061647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56662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7601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96225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271431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05966E-D11C-4D5B-9E62-08F3DCFDFFCC}" type="datetimeFigureOut">
              <a:rPr lang="en-US" smtClean="0"/>
              <a:pPr/>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7416363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192251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1170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B79B2D1-96B7-1343-B57D-12F0408483AA}" type="datetimeFigureOut">
              <a:rPr lang="nl-NL" smtClean="0">
                <a:solidFill>
                  <a:prstClr val="black">
                    <a:tint val="75000"/>
                  </a:prstClr>
                </a:solidFill>
              </a:rPr>
              <a:pPr/>
              <a:t>8-10-2015</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31DC9C65-39C8-FD4D-8B8E-3DBE0E0093EA}"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1755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05966E-D11C-4D5B-9E62-08F3DCFDFFCC}" type="datetimeFigureOut">
              <a:rPr lang="en-US" smtClean="0"/>
              <a:pPr/>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2470377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05966E-D11C-4D5B-9E62-08F3DCFDFFCC}" type="datetimeFigureOut">
              <a:rPr lang="en-US" smtClean="0"/>
              <a:pPr/>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1426550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05966E-D11C-4D5B-9E62-08F3DCFDFFCC}" type="datetimeFigureOut">
              <a:rPr lang="en-US" smtClean="0"/>
              <a:pPr/>
              <a:t>10/8/2015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348632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05966E-D11C-4D5B-9E62-08F3DCFDFFCC}" type="datetimeFigureOut">
              <a:rPr lang="en-US" smtClean="0"/>
              <a:pPr/>
              <a:t>10/8/2015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3704257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05966E-D11C-4D5B-9E62-08F3DCFDFFCC}" type="datetimeFigureOut">
              <a:rPr lang="en-US" smtClean="0"/>
              <a:pPr/>
              <a:t>10/8/2015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3873891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5966E-D11C-4D5B-9E62-08F3DCFDFFCC}" type="datetimeFigureOut">
              <a:rPr lang="en-US" smtClean="0"/>
              <a:pPr/>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2940968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05966E-D11C-4D5B-9E62-08F3DCFDFFCC}" type="datetimeFigureOut">
              <a:rPr lang="en-US" smtClean="0"/>
              <a:pPr/>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84C6B-C913-405A-AD5F-71DE0B67D8AA}" type="slidenum">
              <a:rPr lang="en-US" smtClean="0"/>
              <a:pPr/>
              <a:t>‹nr.›</a:t>
            </a:fld>
            <a:endParaRPr lang="en-US"/>
          </a:p>
        </p:txBody>
      </p:sp>
    </p:spTree>
    <p:extLst>
      <p:ext uri="{BB962C8B-B14F-4D97-AF65-F5344CB8AC3E}">
        <p14:creationId xmlns:p14="http://schemas.microsoft.com/office/powerpoint/2010/main" val="2024786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05966E-D11C-4D5B-9E62-08F3DCFDFFCC}" type="datetimeFigureOut">
              <a:rPr lang="en-US" smtClean="0"/>
              <a:pPr/>
              <a:t>10/8/2015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84C6B-C913-405A-AD5F-71DE0B67D8AA}" type="slidenum">
              <a:rPr lang="en-US" smtClean="0"/>
              <a:pPr/>
              <a:t>‹nr.›</a:t>
            </a:fld>
            <a:endParaRPr lang="en-US"/>
          </a:p>
        </p:txBody>
      </p:sp>
    </p:spTree>
    <p:extLst>
      <p:ext uri="{BB962C8B-B14F-4D97-AF65-F5344CB8AC3E}">
        <p14:creationId xmlns:p14="http://schemas.microsoft.com/office/powerpoint/2010/main" val="3048353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0B79B2D1-96B7-1343-B57D-12F0408483AA}" type="datetimeFigureOut">
              <a:rPr lang="nl-NL" smtClean="0">
                <a:solidFill>
                  <a:prstClr val="black">
                    <a:tint val="75000"/>
                  </a:prstClr>
                </a:solidFill>
              </a:rPr>
              <a:pPr defTabSz="457200"/>
              <a:t>8-10-2015</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1DC9C65-39C8-FD4D-8B8E-3DBE0E0093EA}" type="slidenum">
              <a:rPr lang="nl-NL" smtClean="0">
                <a:solidFill>
                  <a:prstClr val="black">
                    <a:tint val="75000"/>
                  </a:prstClr>
                </a:solidFill>
              </a:rPr>
              <a:pPr defTabSz="457200"/>
              <a:t>‹nr.›</a:t>
            </a:fld>
            <a:endParaRPr lang="nl-NL">
              <a:solidFill>
                <a:prstClr val="black">
                  <a:tint val="75000"/>
                </a:prstClr>
              </a:solidFill>
            </a:endParaRPr>
          </a:p>
        </p:txBody>
      </p:sp>
    </p:spTree>
    <p:extLst>
      <p:ext uri="{BB962C8B-B14F-4D97-AF65-F5344CB8AC3E}">
        <p14:creationId xmlns:p14="http://schemas.microsoft.com/office/powerpoint/2010/main" val="27124123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e.tonkens@uvh.n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hyperlink" Target="http://www.evelientonkens.nl"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png"/><Relationship Id="rId7" Type="http://schemas.openxmlformats.org/officeDocument/2006/relationships/image" Target="../media/image14.jpeg"/><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1752599"/>
          </a:xfrm>
        </p:spPr>
        <p:txBody>
          <a:bodyPr/>
          <a:lstStyle/>
          <a:p>
            <a:r>
              <a:rPr lang="nl-NL" dirty="0" smtClean="0"/>
              <a:t>Kunnen we dat (niet) aan vrijwilligers overlaten? </a:t>
            </a:r>
            <a:endParaRPr lang="nl-NL" dirty="0"/>
          </a:p>
        </p:txBody>
      </p:sp>
      <p:sp>
        <p:nvSpPr>
          <p:cNvPr id="3" name="Subtitle 2"/>
          <p:cNvSpPr>
            <a:spLocks noGrp="1"/>
          </p:cNvSpPr>
          <p:nvPr>
            <p:ph type="subTitle" idx="1"/>
          </p:nvPr>
        </p:nvSpPr>
        <p:spPr>
          <a:xfrm>
            <a:off x="1371600" y="3505201"/>
            <a:ext cx="6400800" cy="2876514"/>
          </a:xfrm>
        </p:spPr>
        <p:txBody>
          <a:bodyPr>
            <a:normAutofit fontScale="47500" lnSpcReduction="20000"/>
          </a:bodyPr>
          <a:lstStyle/>
          <a:p>
            <a:r>
              <a:rPr lang="nl-NL" sz="4364" b="1" dirty="0" smtClean="0">
                <a:solidFill>
                  <a:schemeClr val="tx1"/>
                </a:solidFill>
              </a:rPr>
              <a:t>Evelien Tonkens</a:t>
            </a:r>
          </a:p>
          <a:p>
            <a:r>
              <a:rPr lang="nl-NL" sz="4364" dirty="0" smtClean="0">
                <a:solidFill>
                  <a:schemeClr val="tx1"/>
                </a:solidFill>
              </a:rPr>
              <a:t>Hoogleraar Burgerschap en humanisering van de publieke sector</a:t>
            </a:r>
          </a:p>
          <a:p>
            <a:r>
              <a:rPr lang="nl-NL" sz="4364" dirty="0" smtClean="0">
                <a:solidFill>
                  <a:schemeClr val="tx1"/>
                </a:solidFill>
              </a:rPr>
              <a:t>Universiteit voor Humanistiek</a:t>
            </a:r>
          </a:p>
          <a:p>
            <a:r>
              <a:rPr lang="nl-NL" sz="4364" dirty="0" smtClean="0">
                <a:solidFill>
                  <a:schemeClr val="tx1"/>
                </a:solidFill>
              </a:rPr>
              <a:t>Utrecht</a:t>
            </a:r>
          </a:p>
          <a:p>
            <a:r>
              <a:rPr lang="nl-NL" dirty="0" smtClean="0">
                <a:solidFill>
                  <a:schemeClr val="tx1"/>
                </a:solidFill>
                <a:hlinkClick r:id="rId2"/>
              </a:rPr>
              <a:t>e.tonkens@uvh.nl</a:t>
            </a:r>
            <a:endParaRPr lang="nl-NL" dirty="0" smtClean="0">
              <a:solidFill>
                <a:schemeClr val="tx1"/>
              </a:solidFill>
            </a:endParaRPr>
          </a:p>
          <a:p>
            <a:endParaRPr lang="nl-NL" dirty="0" smtClean="0">
              <a:solidFill>
                <a:schemeClr val="tx1"/>
              </a:solidFill>
            </a:endParaRPr>
          </a:p>
          <a:p>
            <a:r>
              <a:rPr lang="nl-NL" dirty="0" err="1" smtClean="0">
                <a:solidFill>
                  <a:schemeClr val="tx1"/>
                </a:solidFill>
              </a:rPr>
              <a:t>Mmv</a:t>
            </a:r>
            <a:r>
              <a:rPr lang="nl-NL" dirty="0" smtClean="0">
                <a:solidFill>
                  <a:schemeClr val="tx1"/>
                </a:solidFill>
              </a:rPr>
              <a:t>. Marianne van Bochove, Loes </a:t>
            </a:r>
            <a:r>
              <a:rPr lang="nl-NL" dirty="0" err="1" smtClean="0">
                <a:solidFill>
                  <a:schemeClr val="tx1"/>
                </a:solidFill>
              </a:rPr>
              <a:t>Verplanke</a:t>
            </a:r>
            <a:r>
              <a:rPr lang="nl-NL" dirty="0" smtClean="0">
                <a:solidFill>
                  <a:schemeClr val="tx1"/>
                </a:solidFill>
              </a:rPr>
              <a:t>, Jan Willem Duyvendak, Eva van </a:t>
            </a:r>
            <a:r>
              <a:rPr lang="nl-NL" dirty="0" err="1" smtClean="0">
                <a:solidFill>
                  <a:schemeClr val="tx1"/>
                </a:solidFill>
              </a:rPr>
              <a:t>GemertBarbara</a:t>
            </a:r>
            <a:r>
              <a:rPr lang="nl-NL" dirty="0" smtClean="0">
                <a:solidFill>
                  <a:schemeClr val="tx1"/>
                </a:solidFill>
              </a:rPr>
              <a:t> van der Ent, Suzanne Roggeveen, Monique Verhoeven</a:t>
            </a:r>
          </a:p>
          <a:p>
            <a:endParaRPr lang="nl-NL" dirty="0" smtClean="0"/>
          </a:p>
          <a:p>
            <a:endParaRPr lang="nl-NL" dirty="0" smtClean="0">
              <a:solidFill>
                <a:schemeClr val="tx1"/>
              </a:solidFill>
            </a:endParaRPr>
          </a:p>
          <a:p>
            <a:endParaRPr lang="nl-NL" dirty="0" smtClean="0">
              <a:solidFill>
                <a:schemeClr val="tx1"/>
              </a:solidFill>
            </a:endParaRPr>
          </a:p>
          <a:p>
            <a:endParaRPr lang="nl-NL" dirty="0" smtClean="0"/>
          </a:p>
          <a:p>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609600"/>
          </a:xfrm>
        </p:spPr>
        <p:txBody>
          <a:bodyPr>
            <a:normAutofit fontScale="90000"/>
          </a:bodyPr>
          <a:lstStyle/>
          <a:p>
            <a:r>
              <a:rPr lang="nl-NL" dirty="0" smtClean="0">
                <a:solidFill>
                  <a:srgbClr val="000000"/>
                </a:solidFill>
              </a:rPr>
              <a:t>Zelfbeheer </a:t>
            </a:r>
            <a:r>
              <a:rPr lang="nl-NL" b="1" dirty="0" smtClean="0">
                <a:solidFill>
                  <a:srgbClr val="000000"/>
                </a:solidFill>
              </a:rPr>
              <a:t>buurthuizen</a:t>
            </a:r>
            <a:r>
              <a:rPr lang="nl-NL" dirty="0" smtClean="0">
                <a:solidFill>
                  <a:srgbClr val="000000"/>
                </a:solidFill>
              </a:rPr>
              <a:t>:</a:t>
            </a:r>
            <a:endParaRPr lang="nl-NL" dirty="0">
              <a:solidFill>
                <a:srgbClr val="000000"/>
              </a:solidFill>
            </a:endParaRPr>
          </a:p>
        </p:txBody>
      </p:sp>
      <p:sp>
        <p:nvSpPr>
          <p:cNvPr id="3" name="Content Placeholder 2"/>
          <p:cNvSpPr>
            <a:spLocks noGrp="1"/>
          </p:cNvSpPr>
          <p:nvPr>
            <p:ph idx="4294967295"/>
          </p:nvPr>
        </p:nvSpPr>
        <p:spPr>
          <a:xfrm>
            <a:off x="533400" y="838200"/>
            <a:ext cx="7772400" cy="5410200"/>
          </a:xfrm>
        </p:spPr>
        <p:txBody>
          <a:bodyPr>
            <a:normAutofit fontScale="62500" lnSpcReduction="20000"/>
          </a:bodyPr>
          <a:lstStyle/>
          <a:p>
            <a:pPr>
              <a:spcAft>
                <a:spcPts val="600"/>
              </a:spcAft>
            </a:pPr>
            <a:r>
              <a:rPr lang="nl-NL" sz="4480" dirty="0" smtClean="0">
                <a:solidFill>
                  <a:srgbClr val="000000"/>
                </a:solidFill>
              </a:rPr>
              <a:t>(Enig) enthousiasme bewoners</a:t>
            </a:r>
          </a:p>
          <a:p>
            <a:pPr>
              <a:spcAft>
                <a:spcPts val="600"/>
              </a:spcAft>
            </a:pPr>
            <a:r>
              <a:rPr lang="nl-NL" sz="4480" dirty="0" smtClean="0">
                <a:solidFill>
                  <a:srgbClr val="000000"/>
                </a:solidFill>
              </a:rPr>
              <a:t>Soort zoekt soort: </a:t>
            </a:r>
          </a:p>
          <a:p>
            <a:pPr lvl="1">
              <a:spcAft>
                <a:spcPts val="600"/>
              </a:spcAft>
            </a:pPr>
            <a:r>
              <a:rPr lang="nl-NL" dirty="0" smtClean="0">
                <a:solidFill>
                  <a:srgbClr val="000000"/>
                </a:solidFill>
              </a:rPr>
              <a:t>Botsingen etnische groepen, jong en oud, sociale klassen, </a:t>
            </a:r>
            <a:r>
              <a:rPr lang="nl-NL" dirty="0" err="1" smtClean="0">
                <a:solidFill>
                  <a:srgbClr val="000000"/>
                </a:solidFill>
              </a:rPr>
              <a:t>bijv.</a:t>
            </a:r>
            <a:r>
              <a:rPr lang="nl-NL" dirty="0" smtClean="0">
                <a:solidFill>
                  <a:srgbClr val="000000"/>
                </a:solidFill>
              </a:rPr>
              <a:t> over opvoedingsstijlen; </a:t>
            </a:r>
          </a:p>
          <a:p>
            <a:pPr lvl="1">
              <a:spcAft>
                <a:spcPts val="600"/>
              </a:spcAft>
            </a:pPr>
            <a:r>
              <a:rPr lang="nl-NL" dirty="0" smtClean="0">
                <a:solidFill>
                  <a:srgbClr val="000000"/>
                </a:solidFill>
              </a:rPr>
              <a:t>Snel explosief over kleine onderwerpen (eten </a:t>
            </a:r>
            <a:r>
              <a:rPr lang="nl-NL" dirty="0" err="1" smtClean="0">
                <a:solidFill>
                  <a:srgbClr val="000000"/>
                </a:solidFill>
              </a:rPr>
              <a:t>bijv.</a:t>
            </a:r>
            <a:r>
              <a:rPr lang="nl-NL" dirty="0" smtClean="0">
                <a:solidFill>
                  <a:srgbClr val="000000"/>
                </a:solidFill>
              </a:rPr>
              <a:t>)</a:t>
            </a:r>
          </a:p>
          <a:p>
            <a:pPr lvl="1">
              <a:spcAft>
                <a:spcPts val="600"/>
              </a:spcAft>
            </a:pPr>
            <a:r>
              <a:rPr lang="nl-NL" dirty="0" smtClean="0">
                <a:solidFill>
                  <a:srgbClr val="000000"/>
                </a:solidFill>
              </a:rPr>
              <a:t>Uitsluiting: geen activiteiten voor kwetsbare groepen</a:t>
            </a:r>
          </a:p>
          <a:p>
            <a:pPr>
              <a:spcAft>
                <a:spcPts val="600"/>
              </a:spcAft>
            </a:pPr>
            <a:r>
              <a:rPr lang="nl-NL" sz="4000" dirty="0" smtClean="0">
                <a:solidFill>
                  <a:srgbClr val="000000"/>
                </a:solidFill>
              </a:rPr>
              <a:t>Activiteiten soms chaotisch: </a:t>
            </a:r>
          </a:p>
          <a:p>
            <a:pPr lvl="1">
              <a:spcAft>
                <a:spcPts val="600"/>
              </a:spcAft>
            </a:pPr>
            <a:r>
              <a:rPr lang="nl-NL" sz="3600" dirty="0" smtClean="0">
                <a:solidFill>
                  <a:srgbClr val="000000"/>
                </a:solidFill>
              </a:rPr>
              <a:t>late start, op valreep afgelast, groep plots gehalveerd</a:t>
            </a:r>
          </a:p>
          <a:p>
            <a:pPr>
              <a:spcAft>
                <a:spcPts val="600"/>
              </a:spcAft>
            </a:pPr>
            <a:r>
              <a:rPr lang="nl-NL" sz="4000" dirty="0" smtClean="0">
                <a:solidFill>
                  <a:srgbClr val="000000"/>
                </a:solidFill>
              </a:rPr>
              <a:t>Toegankelijkheid versus veiligheid: wie hebben sleutel?</a:t>
            </a:r>
          </a:p>
          <a:p>
            <a:pPr>
              <a:spcAft>
                <a:spcPts val="600"/>
              </a:spcAft>
            </a:pPr>
            <a:r>
              <a:rPr lang="nl-NL" sz="4000" dirty="0" smtClean="0">
                <a:solidFill>
                  <a:srgbClr val="000000"/>
                </a:solidFill>
              </a:rPr>
              <a:t>Afhaken vrijwilligers door te grote verantwoordelijkheid</a:t>
            </a:r>
          </a:p>
          <a:p>
            <a:pPr>
              <a:spcAft>
                <a:spcPts val="600"/>
              </a:spcAft>
            </a:pPr>
            <a:r>
              <a:rPr lang="nl-NL" sz="4000" dirty="0" smtClean="0">
                <a:solidFill>
                  <a:srgbClr val="000000"/>
                </a:solidFill>
              </a:rPr>
              <a:t>Worsteling professionals: sturen versus loslaten</a:t>
            </a:r>
          </a:p>
          <a:p>
            <a:pPr>
              <a:spcAft>
                <a:spcPts val="600"/>
              </a:spcAft>
            </a:pPr>
            <a:r>
              <a:rPr lang="nl-NL" sz="4000" dirty="0" smtClean="0">
                <a:solidFill>
                  <a:srgbClr val="000000"/>
                </a:solidFill>
              </a:rPr>
              <a:t>Nieuwe bureaucratische eisen aan vrijwilligers</a:t>
            </a:r>
          </a:p>
          <a:p>
            <a:endParaRPr lang="nl-NL" dirty="0" smtClean="0"/>
          </a:p>
          <a:p>
            <a:endParaRPr lang="nl-NL"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609600"/>
          </a:xfrm>
        </p:spPr>
        <p:txBody>
          <a:bodyPr>
            <a:normAutofit/>
          </a:bodyPr>
          <a:lstStyle/>
          <a:p>
            <a:r>
              <a:rPr lang="nl-NL" sz="2800" dirty="0" smtClean="0">
                <a:solidFill>
                  <a:srgbClr val="000000"/>
                </a:solidFill>
              </a:rPr>
              <a:t>Zelfbeheer </a:t>
            </a:r>
            <a:r>
              <a:rPr lang="nl-NL" sz="2800" b="1" dirty="0" smtClean="0">
                <a:solidFill>
                  <a:srgbClr val="000000"/>
                </a:solidFill>
              </a:rPr>
              <a:t>speeltuinen</a:t>
            </a:r>
            <a:r>
              <a:rPr lang="nl-NL" sz="2800" dirty="0" smtClean="0">
                <a:solidFill>
                  <a:srgbClr val="000000"/>
                </a:solidFill>
              </a:rPr>
              <a:t>:</a:t>
            </a:r>
            <a:endParaRPr lang="nl-NL" sz="2800" dirty="0">
              <a:solidFill>
                <a:srgbClr val="000000"/>
              </a:solidFill>
            </a:endParaRPr>
          </a:p>
        </p:txBody>
      </p:sp>
      <p:sp>
        <p:nvSpPr>
          <p:cNvPr id="3" name="Content Placeholder 2"/>
          <p:cNvSpPr>
            <a:spLocks noGrp="1"/>
          </p:cNvSpPr>
          <p:nvPr>
            <p:ph idx="4294967295"/>
          </p:nvPr>
        </p:nvSpPr>
        <p:spPr>
          <a:xfrm>
            <a:off x="533400" y="990600"/>
            <a:ext cx="7772400" cy="5029200"/>
          </a:xfrm>
        </p:spPr>
        <p:txBody>
          <a:bodyPr>
            <a:normAutofit/>
          </a:bodyPr>
          <a:lstStyle/>
          <a:p>
            <a:r>
              <a:rPr lang="nl-NL" b="1" dirty="0" smtClean="0">
                <a:solidFill>
                  <a:srgbClr val="000000"/>
                </a:solidFill>
              </a:rPr>
              <a:t>Soort zoekt soort</a:t>
            </a:r>
            <a:endParaRPr lang="nl-NL" dirty="0" smtClean="0">
              <a:solidFill>
                <a:srgbClr val="000000"/>
              </a:solidFill>
            </a:endParaRPr>
          </a:p>
          <a:p>
            <a:r>
              <a:rPr lang="nl-NL" b="1" dirty="0" smtClean="0">
                <a:solidFill>
                  <a:srgbClr val="000000"/>
                </a:solidFill>
              </a:rPr>
              <a:t>Conflicten over inzet:</a:t>
            </a:r>
          </a:p>
          <a:p>
            <a:pPr lvl="1"/>
            <a:r>
              <a:rPr lang="nl-NL" dirty="0" smtClean="0">
                <a:solidFill>
                  <a:srgbClr val="000000"/>
                </a:solidFill>
              </a:rPr>
              <a:t>Actieve vrijwilligers versus passieve ouders/ bezoekers</a:t>
            </a:r>
          </a:p>
          <a:p>
            <a:pPr lvl="1"/>
            <a:r>
              <a:rPr lang="nl-NL" dirty="0" smtClean="0">
                <a:solidFill>
                  <a:srgbClr val="000000"/>
                </a:solidFill>
              </a:rPr>
              <a:t>Eigenbelang versus algemeen belang</a:t>
            </a:r>
          </a:p>
          <a:p>
            <a:r>
              <a:rPr lang="nl-NL" dirty="0" smtClean="0">
                <a:solidFill>
                  <a:srgbClr val="000000"/>
                </a:solidFill>
              </a:rPr>
              <a:t>Bij </a:t>
            </a:r>
            <a:r>
              <a:rPr lang="nl-NL" b="1" dirty="0" smtClean="0">
                <a:solidFill>
                  <a:srgbClr val="000000"/>
                </a:solidFill>
              </a:rPr>
              <a:t>conflicten </a:t>
            </a:r>
            <a:r>
              <a:rPr lang="nl-NL" dirty="0" smtClean="0">
                <a:solidFill>
                  <a:srgbClr val="000000"/>
                </a:solidFill>
              </a:rPr>
              <a:t>tussen </a:t>
            </a:r>
            <a:r>
              <a:rPr lang="nl-NL" b="1" dirty="0" smtClean="0">
                <a:solidFill>
                  <a:srgbClr val="000000"/>
                </a:solidFill>
              </a:rPr>
              <a:t>kinderen </a:t>
            </a:r>
            <a:r>
              <a:rPr lang="nl-NL" dirty="0" smtClean="0">
                <a:solidFill>
                  <a:srgbClr val="000000"/>
                </a:solidFill>
              </a:rPr>
              <a:t>durven vrijwilligers durven niet in te grijpen</a:t>
            </a:r>
          </a:p>
          <a:p>
            <a:r>
              <a:rPr lang="nl-NL" dirty="0" smtClean="0">
                <a:solidFill>
                  <a:srgbClr val="000000"/>
                </a:solidFill>
              </a:rPr>
              <a:t>(richting) zelfbeheer: vrijwilligers haken af vanwege </a:t>
            </a:r>
            <a:r>
              <a:rPr lang="nl-NL" b="1" dirty="0" smtClean="0">
                <a:solidFill>
                  <a:srgbClr val="000000"/>
                </a:solidFill>
              </a:rPr>
              <a:t>te grote verantwoordelijkheid</a:t>
            </a:r>
          </a:p>
          <a:p>
            <a:endParaRPr lang="nl-NL" dirty="0" smtClean="0"/>
          </a:p>
          <a:p>
            <a:endParaRPr lang="nl-NL"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nl-NL" sz="3111" dirty="0" smtClean="0"/>
              <a:t>Verantwoordelijkheid bij vrijwilligers:</a:t>
            </a:r>
            <a:r>
              <a:rPr lang="nl-NL" b="1" dirty="0" smtClean="0"/>
              <a:t/>
            </a:r>
            <a:br>
              <a:rPr lang="nl-NL" b="1" dirty="0" smtClean="0"/>
            </a:br>
            <a:r>
              <a:rPr lang="nl-NL" b="1" dirty="0" smtClean="0"/>
              <a:t>Voordeel: </a:t>
            </a:r>
            <a:br>
              <a:rPr lang="nl-NL" b="1" dirty="0" smtClean="0"/>
            </a:br>
            <a:r>
              <a:rPr lang="nl-NL" b="1" dirty="0" smtClean="0"/>
              <a:t>Ruimte voor innovatieve ideeën </a:t>
            </a:r>
            <a:endParaRPr lang="en-US" b="1"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057400"/>
            <a:ext cx="6418335" cy="3893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238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b="1" dirty="0" smtClean="0"/>
              <a:t>Risico: Toegankelijkheid publieke ruimte bedreigd </a:t>
            </a:r>
            <a:endParaRPr lang="en-US" b="1" dirty="0"/>
          </a:p>
        </p:txBody>
      </p:sp>
      <p:pic>
        <p:nvPicPr>
          <p:cNvPr id="7170" name="Picture 2" descr="http://i.telegraph.co.uk/multimedia/archive/00865/money-graphics-2008_865443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484784"/>
            <a:ext cx="5242182" cy="374441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ru.nl/publish/pages/612809/20110126_ruzie.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225858"/>
            <a:ext cx="4212468"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47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fontScale="90000"/>
          </a:bodyPr>
          <a:lstStyle/>
          <a:p>
            <a:r>
              <a:rPr lang="nl-NL" sz="2667" dirty="0" smtClean="0"/>
              <a:t>Verantwoordelijkheid vooral bij vrijwilligers:</a:t>
            </a:r>
            <a:r>
              <a:rPr lang="nl-NL" b="1" dirty="0" smtClean="0"/>
              <a:t/>
            </a:r>
            <a:br>
              <a:rPr lang="nl-NL" b="1" dirty="0" smtClean="0"/>
            </a:br>
            <a:r>
              <a:rPr lang="nl-NL" b="1" dirty="0" smtClean="0"/>
              <a:t>Voorwaarden:</a:t>
            </a:r>
            <a:br>
              <a:rPr lang="nl-NL" b="1" dirty="0" smtClean="0"/>
            </a:br>
            <a:endParaRPr lang="en-US" b="1" dirty="0"/>
          </a:p>
        </p:txBody>
      </p:sp>
      <p:sp>
        <p:nvSpPr>
          <p:cNvPr id="3" name="Content Placeholder 2"/>
          <p:cNvSpPr>
            <a:spLocks noGrp="1"/>
          </p:cNvSpPr>
          <p:nvPr>
            <p:ph idx="1"/>
          </p:nvPr>
        </p:nvSpPr>
        <p:spPr>
          <a:xfrm>
            <a:off x="457200" y="2057400"/>
            <a:ext cx="8229600" cy="4068763"/>
          </a:xfrm>
        </p:spPr>
        <p:txBody>
          <a:bodyPr>
            <a:normAutofit/>
          </a:bodyPr>
          <a:lstStyle/>
          <a:p>
            <a:r>
              <a:rPr lang="nl-NL" dirty="0" smtClean="0"/>
              <a:t>Beschikbaarheid </a:t>
            </a:r>
            <a:r>
              <a:rPr lang="nl-NL" b="1" dirty="0" smtClean="0"/>
              <a:t>kundige </a:t>
            </a:r>
            <a:r>
              <a:rPr lang="nl-NL" dirty="0" smtClean="0"/>
              <a:t>vrijwilligers met veel tijd</a:t>
            </a:r>
          </a:p>
          <a:p>
            <a:r>
              <a:rPr lang="nl-NL" dirty="0" smtClean="0"/>
              <a:t>Aanwezigheid </a:t>
            </a:r>
            <a:r>
              <a:rPr lang="nl-NL" b="1" dirty="0" smtClean="0"/>
              <a:t>betaalde kracht </a:t>
            </a:r>
            <a:r>
              <a:rPr lang="nl-NL" dirty="0" smtClean="0"/>
              <a:t>voor:</a:t>
            </a:r>
          </a:p>
          <a:p>
            <a:r>
              <a:rPr lang="nl-NL" b="1" dirty="0" smtClean="0"/>
              <a:t>Verbinden </a:t>
            </a:r>
            <a:r>
              <a:rPr lang="nl-NL" dirty="0" smtClean="0"/>
              <a:t>verschillende groepen</a:t>
            </a:r>
          </a:p>
          <a:p>
            <a:r>
              <a:rPr lang="nl-NL" b="1" dirty="0" smtClean="0"/>
              <a:t>Conflictpreventie </a:t>
            </a:r>
            <a:r>
              <a:rPr lang="nl-NL" dirty="0" smtClean="0"/>
              <a:t>en conflicthantering</a:t>
            </a:r>
          </a:p>
          <a:p>
            <a:r>
              <a:rPr lang="nl-NL" b="1" dirty="0" smtClean="0"/>
              <a:t>Continuïteit</a:t>
            </a:r>
            <a:endParaRPr lang="en-US" b="1" dirty="0"/>
          </a:p>
        </p:txBody>
      </p:sp>
    </p:spTree>
    <p:extLst>
      <p:ext uri="{BB962C8B-B14F-4D97-AF65-F5344CB8AC3E}">
        <p14:creationId xmlns:p14="http://schemas.microsoft.com/office/powerpoint/2010/main" val="183875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366417"/>
          </a:xfrm>
        </p:spPr>
        <p:txBody>
          <a:bodyPr>
            <a:normAutofit fontScale="90000"/>
          </a:bodyPr>
          <a:lstStyle/>
          <a:p>
            <a:r>
              <a:rPr lang="nl-NL" sz="2667" dirty="0" smtClean="0"/>
              <a:t/>
            </a:r>
            <a:br>
              <a:rPr lang="nl-NL" sz="2667" dirty="0" smtClean="0"/>
            </a:br>
            <a:r>
              <a:rPr lang="nl-NL" sz="3556" dirty="0" smtClean="0"/>
              <a:t> </a:t>
            </a:r>
            <a:r>
              <a:rPr lang="nl-NL" dirty="0" smtClean="0"/>
              <a:t>Waarom doen mensen vrijwilligerswerk?</a:t>
            </a:r>
            <a:endParaRPr lang="nl-NL" b="1" dirty="0"/>
          </a:p>
        </p:txBody>
      </p:sp>
      <p:graphicFrame>
        <p:nvGraphicFramePr>
          <p:cNvPr id="4" name="Content Placeholder 3"/>
          <p:cNvGraphicFramePr>
            <a:graphicFrameLocks noGrp="1"/>
          </p:cNvGraphicFramePr>
          <p:nvPr>
            <p:ph idx="1"/>
          </p:nvPr>
        </p:nvGraphicFramePr>
        <p:xfrm>
          <a:off x="457200" y="1954422"/>
          <a:ext cx="8229600" cy="4428424"/>
        </p:xfrm>
        <a:graphic>
          <a:graphicData uri="http://schemas.openxmlformats.org/drawingml/2006/table">
            <a:tbl>
              <a:tblPr firstRow="1" bandRow="1">
                <a:tableStyleId>{85BE263C-DBD7-4A20-BB59-AAB30ACAA65A}</a:tableStyleId>
              </a:tblPr>
              <a:tblGrid>
                <a:gridCol w="4119954"/>
                <a:gridCol w="4109646"/>
              </a:tblGrid>
              <a:tr h="840406">
                <a:tc>
                  <a:txBody>
                    <a:bodyPr/>
                    <a:lstStyle/>
                    <a:p>
                      <a:r>
                        <a:rPr lang="nl-NL" sz="3200" dirty="0" smtClean="0"/>
                        <a:t>‘de nieuwe</a:t>
                      </a:r>
                      <a:r>
                        <a:rPr lang="nl-NL" sz="3200" baseline="0" dirty="0" smtClean="0"/>
                        <a:t> vrijwilliger’</a:t>
                      </a:r>
                      <a:endParaRPr lang="nl-NL" sz="3200" dirty="0"/>
                    </a:p>
                  </a:txBody>
                  <a:tcPr/>
                </a:tc>
                <a:tc>
                  <a:txBody>
                    <a:bodyPr/>
                    <a:lstStyle/>
                    <a:p>
                      <a:r>
                        <a:rPr lang="nl-NL" sz="3200" dirty="0" smtClean="0"/>
                        <a:t>De traditionele vrijwilliger</a:t>
                      </a:r>
                      <a:endParaRPr lang="nl-NL" sz="3200" dirty="0"/>
                    </a:p>
                  </a:txBody>
                  <a:tcPr/>
                </a:tc>
              </a:tr>
              <a:tr h="840406">
                <a:tc>
                  <a:txBody>
                    <a:bodyPr/>
                    <a:lstStyle/>
                    <a:p>
                      <a:r>
                        <a:rPr lang="nl-NL" sz="3200" dirty="0" smtClean="0"/>
                        <a:t>Korte inzet, plug in</a:t>
                      </a:r>
                      <a:endParaRPr lang="nl-NL" sz="3200" dirty="0"/>
                    </a:p>
                  </a:txBody>
                  <a:tcPr/>
                </a:tc>
                <a:tc>
                  <a:txBody>
                    <a:bodyPr/>
                    <a:lstStyle/>
                    <a:p>
                      <a:r>
                        <a:rPr lang="nl-NL" sz="3200" dirty="0" smtClean="0"/>
                        <a:t>Langdurige</a:t>
                      </a:r>
                      <a:r>
                        <a:rPr lang="nl-NL" sz="3200" baseline="0" dirty="0" smtClean="0"/>
                        <a:t> inzet</a:t>
                      </a:r>
                      <a:endParaRPr lang="nl-NL" sz="3200" dirty="0"/>
                    </a:p>
                  </a:txBody>
                  <a:tcPr/>
                </a:tc>
              </a:tr>
              <a:tr h="840406">
                <a:tc>
                  <a:txBody>
                    <a:bodyPr/>
                    <a:lstStyle/>
                    <a:p>
                      <a:r>
                        <a:rPr lang="nl-NL" sz="3200" dirty="0" smtClean="0"/>
                        <a:t>Voor bepaald doel</a:t>
                      </a:r>
                      <a:endParaRPr lang="nl-NL" sz="3200" dirty="0"/>
                    </a:p>
                  </a:txBody>
                  <a:tcPr/>
                </a:tc>
                <a:tc>
                  <a:txBody>
                    <a:bodyPr/>
                    <a:lstStyle/>
                    <a:p>
                      <a:r>
                        <a:rPr lang="nl-NL" sz="3200" dirty="0" smtClean="0"/>
                        <a:t>Voor bepaalde</a:t>
                      </a:r>
                      <a:r>
                        <a:rPr lang="nl-NL" sz="3200" baseline="0" dirty="0" smtClean="0"/>
                        <a:t> zaak</a:t>
                      </a:r>
                      <a:endParaRPr lang="nl-NL" sz="3200" dirty="0"/>
                    </a:p>
                  </a:txBody>
                  <a:tcPr/>
                </a:tc>
              </a:tr>
              <a:tr h="840406">
                <a:tc>
                  <a:txBody>
                    <a:bodyPr/>
                    <a:lstStyle/>
                    <a:p>
                      <a:r>
                        <a:rPr lang="nl-NL" sz="3200" dirty="0" smtClean="0"/>
                        <a:t>Individualistisch</a:t>
                      </a:r>
                      <a:endParaRPr lang="nl-NL" sz="3200" dirty="0"/>
                    </a:p>
                  </a:txBody>
                  <a:tcPr/>
                </a:tc>
                <a:tc>
                  <a:txBody>
                    <a:bodyPr/>
                    <a:lstStyle/>
                    <a:p>
                      <a:r>
                        <a:rPr lang="nl-NL" sz="3200" dirty="0" smtClean="0"/>
                        <a:t>Gemeenschapsgericht</a:t>
                      </a:r>
                      <a:endParaRPr lang="nl-NL" sz="3200" dirty="0"/>
                    </a:p>
                  </a:txBody>
                  <a:tcPr/>
                </a:tc>
              </a:tr>
              <a:tr h="840406">
                <a:tc>
                  <a:txBody>
                    <a:bodyPr/>
                    <a:lstStyle/>
                    <a:p>
                      <a:r>
                        <a:rPr lang="nl-NL" sz="3200" dirty="0" smtClean="0"/>
                        <a:t>Eigenbelang</a:t>
                      </a:r>
                      <a:endParaRPr lang="nl-NL" sz="3200" dirty="0"/>
                    </a:p>
                  </a:txBody>
                  <a:tcPr/>
                </a:tc>
                <a:tc>
                  <a:txBody>
                    <a:bodyPr/>
                    <a:lstStyle/>
                    <a:p>
                      <a:r>
                        <a:rPr lang="nl-NL" sz="3200" dirty="0" smtClean="0"/>
                        <a:t>Loyaliteit</a:t>
                      </a:r>
                      <a:r>
                        <a:rPr lang="nl-NL" sz="3200" baseline="0" dirty="0" smtClean="0"/>
                        <a:t> </a:t>
                      </a:r>
                      <a:endParaRPr lang="nl-NL" sz="3200"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457200" y="488486"/>
            <a:ext cx="8229600" cy="1116540"/>
          </a:xfrm>
        </p:spPr>
        <p:txBody>
          <a:bodyPr>
            <a:normAutofit fontScale="90000"/>
          </a:bodyPr>
          <a:lstStyle/>
          <a:p>
            <a:r>
              <a:rPr lang="nl-NL" dirty="0" smtClean="0"/>
              <a:t>Vrijwilligers (hier): 3 hoofdmotieven</a:t>
            </a:r>
            <a:endParaRPr lang="nl-NL" dirty="0"/>
          </a:p>
        </p:txBody>
      </p:sp>
      <p:sp>
        <p:nvSpPr>
          <p:cNvPr id="15" name="Tijdelijke aanduiding voor inhoud 14"/>
          <p:cNvSpPr>
            <a:spLocks noGrp="1"/>
          </p:cNvSpPr>
          <p:nvPr>
            <p:ph sz="quarter" idx="4294967295"/>
          </p:nvPr>
        </p:nvSpPr>
        <p:spPr>
          <a:xfrm>
            <a:off x="5102225" y="2174875"/>
            <a:ext cx="4041775" cy="3951288"/>
          </a:xfrm>
        </p:spPr>
        <p:txBody>
          <a:bodyPr/>
          <a:lstStyle/>
          <a:p>
            <a:pPr marL="450000" indent="0">
              <a:lnSpc>
                <a:spcPts val="2000"/>
              </a:lnSpc>
              <a:spcBef>
                <a:spcPts val="0"/>
              </a:spcBef>
              <a:buNone/>
            </a:pPr>
            <a:endParaRPr lang="nl-NL" dirty="0" smtClean="0"/>
          </a:p>
          <a:p>
            <a:pPr marL="450000" indent="0">
              <a:lnSpc>
                <a:spcPts val="2000"/>
              </a:lnSpc>
              <a:spcBef>
                <a:spcPts val="0"/>
              </a:spcBef>
              <a:buNone/>
            </a:pPr>
            <a:endParaRPr lang="nl-NL" dirty="0" smtClean="0"/>
          </a:p>
          <a:p>
            <a:pPr marL="450000" indent="0">
              <a:lnSpc>
                <a:spcPts val="2000"/>
              </a:lnSpc>
              <a:spcBef>
                <a:spcPts val="0"/>
              </a:spcBef>
              <a:buNone/>
            </a:pPr>
            <a:endParaRPr lang="nl-NL" dirty="0" smtClean="0"/>
          </a:p>
          <a:p>
            <a:pPr marL="450000" indent="0">
              <a:lnSpc>
                <a:spcPts val="2000"/>
              </a:lnSpc>
              <a:spcBef>
                <a:spcPts val="0"/>
              </a:spcBef>
              <a:buNone/>
            </a:pPr>
            <a:endParaRPr lang="nl-NL" dirty="0" smtClean="0"/>
          </a:p>
          <a:p>
            <a:pPr marL="450000" indent="0">
              <a:lnSpc>
                <a:spcPts val="2000"/>
              </a:lnSpc>
              <a:spcBef>
                <a:spcPts val="0"/>
              </a:spcBef>
              <a:buNone/>
            </a:pPr>
            <a:endParaRPr lang="nl-NL" dirty="0" smtClean="0"/>
          </a:p>
          <a:p>
            <a:pPr marL="450000" indent="0">
              <a:lnSpc>
                <a:spcPts val="2000"/>
              </a:lnSpc>
              <a:spcBef>
                <a:spcPts val="0"/>
              </a:spcBef>
              <a:buNone/>
            </a:pPr>
            <a:endParaRPr lang="nl-NL" dirty="0" smtClean="0"/>
          </a:p>
          <a:p>
            <a:pPr marL="450000" indent="0">
              <a:lnSpc>
                <a:spcPts val="2000"/>
              </a:lnSpc>
              <a:spcBef>
                <a:spcPts val="0"/>
              </a:spcBef>
              <a:buNone/>
            </a:pPr>
            <a:endParaRPr lang="nl-NL" dirty="0"/>
          </a:p>
        </p:txBody>
      </p:sp>
      <p:sp>
        <p:nvSpPr>
          <p:cNvPr id="11" name="Tijdelijke aanduiding voor inhoud 10"/>
          <p:cNvSpPr>
            <a:spLocks noGrp="1"/>
          </p:cNvSpPr>
          <p:nvPr>
            <p:ph idx="4294967295"/>
          </p:nvPr>
        </p:nvSpPr>
        <p:spPr>
          <a:xfrm>
            <a:off x="1228038" y="1814378"/>
            <a:ext cx="7458761" cy="4311785"/>
          </a:xfrm>
        </p:spPr>
        <p:txBody>
          <a:bodyPr>
            <a:normAutofit/>
          </a:bodyPr>
          <a:lstStyle/>
          <a:p>
            <a:pPr>
              <a:spcBef>
                <a:spcPts val="0"/>
              </a:spcBef>
              <a:buNone/>
            </a:pPr>
            <a:endParaRPr lang="nl-NL" dirty="0" smtClean="0"/>
          </a:p>
          <a:p>
            <a:pPr>
              <a:spcBef>
                <a:spcPts val="0"/>
              </a:spcBef>
            </a:pPr>
            <a:r>
              <a:rPr lang="nl-NL" sz="3600" dirty="0" smtClean="0"/>
              <a:t>De wereld verbeteren;</a:t>
            </a:r>
          </a:p>
          <a:p>
            <a:pPr>
              <a:spcBef>
                <a:spcPts val="0"/>
              </a:spcBef>
            </a:pPr>
            <a:endParaRPr lang="nl-NL" sz="3600" dirty="0" smtClean="0"/>
          </a:p>
          <a:p>
            <a:pPr>
              <a:spcBef>
                <a:spcPts val="0"/>
              </a:spcBef>
            </a:pPr>
            <a:r>
              <a:rPr lang="nl-NL" sz="3600" dirty="0" smtClean="0"/>
              <a:t>Persoonlijke vooruitgang</a:t>
            </a:r>
          </a:p>
          <a:p>
            <a:pPr>
              <a:spcBef>
                <a:spcPts val="0"/>
              </a:spcBef>
            </a:pPr>
            <a:endParaRPr lang="nl-NL" sz="3600" dirty="0" smtClean="0"/>
          </a:p>
          <a:p>
            <a:pPr>
              <a:spcBef>
                <a:spcPts val="0"/>
              </a:spcBef>
            </a:pPr>
            <a:r>
              <a:rPr lang="nl-NL" sz="3600" dirty="0" smtClean="0"/>
              <a:t>Ergens bij willen horen; op zoek naar gemeenschap</a:t>
            </a:r>
          </a:p>
          <a:p>
            <a:endParaRPr lang="nl-NL" dirty="0" smtClean="0"/>
          </a:p>
          <a:p>
            <a:endParaRPr lang="nl-NL" dirty="0" smtClean="0"/>
          </a:p>
          <a:p>
            <a:pPr indent="0">
              <a:buFont typeface="Wingdings" charset="2"/>
              <a:buChar char="Ø"/>
            </a:pPr>
            <a:endParaRPr lang="nl-NL" dirty="0" smtClean="0"/>
          </a:p>
          <a:p>
            <a:endParaRPr lang="nl-NL" dirty="0" smtClean="0"/>
          </a:p>
        </p:txBody>
      </p:sp>
    </p:spTree>
    <p:extLst>
      <p:ext uri="{BB962C8B-B14F-4D97-AF65-F5344CB8AC3E}">
        <p14:creationId xmlns:p14="http://schemas.microsoft.com/office/powerpoint/2010/main" val="22300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366417"/>
          </a:xfrm>
        </p:spPr>
        <p:txBody>
          <a:bodyPr>
            <a:normAutofit fontScale="90000"/>
          </a:bodyPr>
          <a:lstStyle/>
          <a:p>
            <a:r>
              <a:rPr lang="nl-NL" sz="2667" dirty="0" smtClean="0"/>
              <a:t>Overkoepelende bevinding 1: </a:t>
            </a:r>
            <a:br>
              <a:rPr lang="nl-NL" sz="2667" dirty="0" smtClean="0"/>
            </a:br>
            <a:r>
              <a:rPr lang="nl-NL" sz="3556" dirty="0" smtClean="0"/>
              <a:t> </a:t>
            </a:r>
            <a:r>
              <a:rPr lang="nl-NL" dirty="0" smtClean="0"/>
              <a:t>‘De </a:t>
            </a:r>
            <a:r>
              <a:rPr lang="nl-NL" b="1" dirty="0" smtClean="0"/>
              <a:t>nieuwe vrijwilliger</a:t>
            </a:r>
            <a:r>
              <a:rPr lang="nl-NL" dirty="0" smtClean="0"/>
              <a:t>’ is (niet onschuldige) </a:t>
            </a:r>
            <a:r>
              <a:rPr lang="nl-NL" b="1" dirty="0" smtClean="0"/>
              <a:t>misvatting</a:t>
            </a:r>
            <a:endParaRPr lang="nl-NL" b="1" dirty="0"/>
          </a:p>
        </p:txBody>
      </p:sp>
      <p:graphicFrame>
        <p:nvGraphicFramePr>
          <p:cNvPr id="4" name="Content Placeholder 3"/>
          <p:cNvGraphicFramePr>
            <a:graphicFrameLocks noGrp="1"/>
          </p:cNvGraphicFramePr>
          <p:nvPr>
            <p:ph idx="1"/>
          </p:nvPr>
        </p:nvGraphicFramePr>
        <p:xfrm>
          <a:off x="457200" y="1954422"/>
          <a:ext cx="8229600" cy="4428424"/>
        </p:xfrm>
        <a:graphic>
          <a:graphicData uri="http://schemas.openxmlformats.org/drawingml/2006/table">
            <a:tbl>
              <a:tblPr firstRow="1" bandRow="1">
                <a:tableStyleId>{85BE263C-DBD7-4A20-BB59-AAB30ACAA65A}</a:tableStyleId>
              </a:tblPr>
              <a:tblGrid>
                <a:gridCol w="4119954"/>
                <a:gridCol w="4109646"/>
              </a:tblGrid>
              <a:tr h="840406">
                <a:tc>
                  <a:txBody>
                    <a:bodyPr/>
                    <a:lstStyle/>
                    <a:p>
                      <a:r>
                        <a:rPr lang="nl-NL" sz="3200" dirty="0" smtClean="0"/>
                        <a:t>‘de nieuwe</a:t>
                      </a:r>
                      <a:r>
                        <a:rPr lang="nl-NL" sz="3200" baseline="0" dirty="0" smtClean="0"/>
                        <a:t> vrijwilliger’:</a:t>
                      </a:r>
                      <a:endParaRPr lang="nl-NL" sz="3200" dirty="0"/>
                    </a:p>
                  </a:txBody>
                  <a:tcPr/>
                </a:tc>
                <a:tc>
                  <a:txBody>
                    <a:bodyPr/>
                    <a:lstStyle/>
                    <a:p>
                      <a:r>
                        <a:rPr lang="nl-NL" sz="3200" dirty="0" smtClean="0"/>
                        <a:t>Deze vrijwilligers vaker</a:t>
                      </a:r>
                      <a:r>
                        <a:rPr lang="nl-NL" sz="3200" baseline="0" dirty="0" smtClean="0"/>
                        <a:t> ‘traditioneel’”</a:t>
                      </a:r>
                      <a:endParaRPr lang="nl-NL" sz="3200" dirty="0"/>
                    </a:p>
                  </a:txBody>
                  <a:tcPr/>
                </a:tc>
              </a:tr>
              <a:tr h="840406">
                <a:tc>
                  <a:txBody>
                    <a:bodyPr/>
                    <a:lstStyle/>
                    <a:p>
                      <a:r>
                        <a:rPr lang="nl-NL" sz="3200" dirty="0" smtClean="0"/>
                        <a:t>Korte inzet, plug in</a:t>
                      </a:r>
                      <a:endParaRPr lang="nl-NL" sz="3200" dirty="0"/>
                    </a:p>
                  </a:txBody>
                  <a:tcPr/>
                </a:tc>
                <a:tc>
                  <a:txBody>
                    <a:bodyPr/>
                    <a:lstStyle/>
                    <a:p>
                      <a:r>
                        <a:rPr lang="nl-NL" sz="3200" dirty="0" smtClean="0"/>
                        <a:t>Langdurige</a:t>
                      </a:r>
                      <a:r>
                        <a:rPr lang="nl-NL" sz="3200" baseline="0" dirty="0" smtClean="0"/>
                        <a:t> inzet</a:t>
                      </a:r>
                      <a:endParaRPr lang="nl-NL" sz="3200" dirty="0"/>
                    </a:p>
                  </a:txBody>
                  <a:tcPr/>
                </a:tc>
              </a:tr>
              <a:tr h="840406">
                <a:tc>
                  <a:txBody>
                    <a:bodyPr/>
                    <a:lstStyle/>
                    <a:p>
                      <a:r>
                        <a:rPr lang="nl-NL" sz="3200" dirty="0" smtClean="0"/>
                        <a:t>Voor bepaald doel</a:t>
                      </a:r>
                      <a:endParaRPr lang="nl-NL" sz="3200" dirty="0"/>
                    </a:p>
                  </a:txBody>
                  <a:tcPr/>
                </a:tc>
                <a:tc>
                  <a:txBody>
                    <a:bodyPr/>
                    <a:lstStyle/>
                    <a:p>
                      <a:r>
                        <a:rPr lang="nl-NL" sz="3200" dirty="0" smtClean="0"/>
                        <a:t>Voor bepaalde</a:t>
                      </a:r>
                      <a:r>
                        <a:rPr lang="nl-NL" sz="3200" baseline="0" dirty="0" smtClean="0"/>
                        <a:t> zaak</a:t>
                      </a:r>
                      <a:endParaRPr lang="nl-NL" sz="3200" dirty="0"/>
                    </a:p>
                  </a:txBody>
                  <a:tcPr/>
                </a:tc>
              </a:tr>
              <a:tr h="840406">
                <a:tc>
                  <a:txBody>
                    <a:bodyPr/>
                    <a:lstStyle/>
                    <a:p>
                      <a:r>
                        <a:rPr lang="nl-NL" sz="3200" dirty="0" smtClean="0"/>
                        <a:t>Individualistisch</a:t>
                      </a:r>
                      <a:endParaRPr lang="nl-NL" sz="3200" dirty="0"/>
                    </a:p>
                  </a:txBody>
                  <a:tcPr/>
                </a:tc>
                <a:tc>
                  <a:txBody>
                    <a:bodyPr/>
                    <a:lstStyle/>
                    <a:p>
                      <a:r>
                        <a:rPr lang="nl-NL" sz="3200" dirty="0" smtClean="0"/>
                        <a:t>Gemeenschapsgericht</a:t>
                      </a:r>
                      <a:endParaRPr lang="nl-NL" sz="3200" dirty="0"/>
                    </a:p>
                  </a:txBody>
                  <a:tcPr/>
                </a:tc>
              </a:tr>
              <a:tr h="840406">
                <a:tc>
                  <a:txBody>
                    <a:bodyPr/>
                    <a:lstStyle/>
                    <a:p>
                      <a:r>
                        <a:rPr lang="nl-NL" sz="3200" dirty="0" smtClean="0"/>
                        <a:t>Eigenbelang</a:t>
                      </a:r>
                      <a:endParaRPr lang="nl-NL" sz="3200" dirty="0"/>
                    </a:p>
                  </a:txBody>
                  <a:tcPr/>
                </a:tc>
                <a:tc>
                  <a:txBody>
                    <a:bodyPr/>
                    <a:lstStyle/>
                    <a:p>
                      <a:r>
                        <a:rPr lang="nl-NL" sz="3200" dirty="0" smtClean="0"/>
                        <a:t>Loyaliteit</a:t>
                      </a:r>
                      <a:r>
                        <a:rPr lang="nl-NL" sz="3200" baseline="0" dirty="0" smtClean="0"/>
                        <a:t> </a:t>
                      </a:r>
                      <a:endParaRPr lang="nl-NL" sz="3200"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nl-NL" sz="3200" dirty="0" smtClean="0"/>
              <a:t>Voorwaarden </a:t>
            </a:r>
            <a:r>
              <a:rPr lang="nl-NL" sz="3200" b="1" dirty="0" smtClean="0"/>
              <a:t>binding </a:t>
            </a:r>
            <a:r>
              <a:rPr lang="nl-NL" sz="3200" dirty="0" smtClean="0"/>
              <a:t>vrijwilliger:</a:t>
            </a:r>
            <a:endParaRPr lang="nl-NL" sz="3200" dirty="0"/>
          </a:p>
        </p:txBody>
      </p:sp>
      <p:sp>
        <p:nvSpPr>
          <p:cNvPr id="3" name="Content Placeholder 2"/>
          <p:cNvSpPr>
            <a:spLocks noGrp="1"/>
          </p:cNvSpPr>
          <p:nvPr>
            <p:ph idx="1"/>
          </p:nvPr>
        </p:nvSpPr>
        <p:spPr>
          <a:xfrm>
            <a:off x="457200" y="1371600"/>
            <a:ext cx="8229600" cy="4754563"/>
          </a:xfrm>
        </p:spPr>
        <p:txBody>
          <a:bodyPr/>
          <a:lstStyle/>
          <a:p>
            <a:pPr>
              <a:spcAft>
                <a:spcPts val="1200"/>
              </a:spcAft>
            </a:pPr>
            <a:r>
              <a:rPr lang="nl-NL" dirty="0" smtClean="0"/>
              <a:t>Weg met idee van ‘nieuwe vrijwilliger’</a:t>
            </a:r>
          </a:p>
          <a:p>
            <a:pPr>
              <a:spcAft>
                <a:spcPts val="1200"/>
              </a:spcAft>
            </a:pPr>
            <a:r>
              <a:rPr lang="nl-NL" b="1" dirty="0" smtClean="0"/>
              <a:t>Loyaliteit en betrokkenheid </a:t>
            </a:r>
            <a:r>
              <a:rPr lang="nl-NL" dirty="0" smtClean="0"/>
              <a:t>geen karaktereigenschappen maar </a:t>
            </a:r>
            <a:r>
              <a:rPr lang="nl-NL" b="1" dirty="0" smtClean="0"/>
              <a:t>resultaat van positieve interactie:</a:t>
            </a:r>
          </a:p>
          <a:p>
            <a:pPr marL="514350" indent="-514350">
              <a:spcAft>
                <a:spcPts val="1200"/>
              </a:spcAft>
            </a:pPr>
            <a:r>
              <a:rPr lang="nl-NL" b="1" dirty="0" smtClean="0"/>
              <a:t>Behapbare taken </a:t>
            </a:r>
            <a:r>
              <a:rPr lang="nl-NL" dirty="0" smtClean="0"/>
              <a:t>die verschil maken</a:t>
            </a:r>
          </a:p>
          <a:p>
            <a:pPr marL="514350" indent="-514350">
              <a:spcAft>
                <a:spcPts val="1200"/>
              </a:spcAft>
            </a:pPr>
            <a:r>
              <a:rPr lang="nl-NL" b="1" dirty="0" smtClean="0"/>
              <a:t>Erkenning</a:t>
            </a:r>
            <a:r>
              <a:rPr lang="nl-NL" dirty="0" smtClean="0"/>
              <a:t>, waardering, aandacht</a:t>
            </a:r>
          </a:p>
          <a:p>
            <a:pPr marL="514350" indent="-514350">
              <a:spcAft>
                <a:spcPts val="1200"/>
              </a:spcAft>
            </a:pPr>
            <a:r>
              <a:rPr lang="nl-NL" dirty="0" smtClean="0"/>
              <a:t>Gezellige </a:t>
            </a:r>
            <a:r>
              <a:rPr lang="nl-NL" b="1" dirty="0" smtClean="0"/>
              <a:t>gemeenschap</a:t>
            </a:r>
            <a:endParaRPr lang="nl-NL"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nl-NL" sz="3200" b="1" dirty="0" smtClean="0"/>
              <a:t>Gezagsproblemen belemmeren grotere inzet vrijwilligers:</a:t>
            </a:r>
            <a:endParaRPr lang="nl-NL" sz="3200" dirty="0"/>
          </a:p>
        </p:txBody>
      </p:sp>
      <p:sp>
        <p:nvSpPr>
          <p:cNvPr id="3" name="Content Placeholder 2"/>
          <p:cNvSpPr>
            <a:spLocks noGrp="1"/>
          </p:cNvSpPr>
          <p:nvPr>
            <p:ph idx="1"/>
          </p:nvPr>
        </p:nvSpPr>
        <p:spPr>
          <a:xfrm>
            <a:off x="457200" y="1371600"/>
            <a:ext cx="8229600" cy="4754563"/>
          </a:xfrm>
        </p:spPr>
        <p:txBody>
          <a:bodyPr>
            <a:normAutofit fontScale="47500" lnSpcReduction="20000"/>
          </a:bodyPr>
          <a:lstStyle/>
          <a:p>
            <a:pPr>
              <a:spcAft>
                <a:spcPts val="1200"/>
              </a:spcAft>
            </a:pPr>
            <a:r>
              <a:rPr lang="nl-NL" sz="5818" dirty="0" smtClean="0"/>
              <a:t>Gezag vrijwilligers omstreden: </a:t>
            </a:r>
          </a:p>
          <a:p>
            <a:pPr lvl="1">
              <a:spcAft>
                <a:spcPts val="1200"/>
              </a:spcAft>
            </a:pPr>
            <a:r>
              <a:rPr lang="nl-NL" sz="4211" i="1" dirty="0" smtClean="0"/>
              <a:t>‘Jij werkt hier niet eens’!</a:t>
            </a:r>
          </a:p>
          <a:p>
            <a:pPr lvl="1">
              <a:spcAft>
                <a:spcPts val="1200"/>
              </a:spcAft>
            </a:pPr>
            <a:r>
              <a:rPr lang="nl-NL" sz="4211" i="1" dirty="0" smtClean="0"/>
              <a:t>‘Hallo, maar jij bent mijn baas niet, jij bent ook gewoon een moeder!’</a:t>
            </a:r>
          </a:p>
          <a:p>
            <a:pPr lvl="1">
              <a:spcAft>
                <a:spcPts val="1200"/>
              </a:spcAft>
            </a:pPr>
            <a:r>
              <a:rPr lang="nl-NL" sz="4211" i="1" dirty="0" smtClean="0"/>
              <a:t>‘Ik ben niet van de organisatie, ik heb hier verder niks te zeggen’</a:t>
            </a:r>
          </a:p>
          <a:p>
            <a:pPr>
              <a:spcAft>
                <a:spcPts val="1200"/>
              </a:spcAft>
            </a:pPr>
            <a:r>
              <a:rPr lang="nl-NL" sz="5053" dirty="0" smtClean="0"/>
              <a:t>Gezagsproblemen vrijwilligers leiden tot:</a:t>
            </a:r>
          </a:p>
          <a:p>
            <a:pPr lvl="1">
              <a:spcAft>
                <a:spcPts val="1200"/>
              </a:spcAft>
            </a:pPr>
            <a:r>
              <a:rPr lang="nl-NL" sz="4500" dirty="0" smtClean="0"/>
              <a:t>Wegkijken -&gt; escalatie conflicten</a:t>
            </a:r>
          </a:p>
          <a:p>
            <a:pPr lvl="1">
              <a:spcAft>
                <a:spcPts val="1200"/>
              </a:spcAft>
            </a:pPr>
            <a:r>
              <a:rPr lang="nl-NL" sz="4500" dirty="0" smtClean="0"/>
              <a:t>Weigeren van meer verantwoordelijkheid</a:t>
            </a:r>
          </a:p>
          <a:p>
            <a:pPr>
              <a:spcAft>
                <a:spcPts val="1200"/>
              </a:spcAft>
            </a:pPr>
            <a:r>
              <a:rPr lang="nl-NL" sz="5053" dirty="0" smtClean="0"/>
              <a:t>Nadere analyse (falende) bronnen van gezag, 3 voorbeelden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Kunnen we dat (niet) aan vrijwilligers overlaten? </a:t>
            </a:r>
            <a:r>
              <a:rPr lang="nl-NL" sz="2667" dirty="0" smtClean="0"/>
              <a:t>Onderzoek:</a:t>
            </a:r>
            <a:endParaRPr lang="nl-NL" dirty="0"/>
          </a:p>
        </p:txBody>
      </p:sp>
      <p:sp>
        <p:nvSpPr>
          <p:cNvPr id="3" name="Content Placeholder 2"/>
          <p:cNvSpPr>
            <a:spLocks noGrp="1"/>
          </p:cNvSpPr>
          <p:nvPr>
            <p:ph idx="1"/>
          </p:nvPr>
        </p:nvSpPr>
        <p:spPr/>
        <p:txBody>
          <a:bodyPr>
            <a:normAutofit fontScale="92500" lnSpcReduction="20000"/>
          </a:bodyPr>
          <a:lstStyle/>
          <a:p>
            <a:r>
              <a:rPr lang="nl-NL" dirty="0" smtClean="0"/>
              <a:t>Samenwerking vrijwilligers- betaalde krachten in:</a:t>
            </a:r>
          </a:p>
          <a:p>
            <a:pPr lvl="1"/>
            <a:r>
              <a:rPr lang="nl-NL" dirty="0" smtClean="0"/>
              <a:t>Buurthuizen</a:t>
            </a:r>
          </a:p>
          <a:p>
            <a:pPr lvl="1"/>
            <a:r>
              <a:rPr lang="nl-NL" dirty="0" smtClean="0"/>
              <a:t>Speeltuinen</a:t>
            </a:r>
          </a:p>
          <a:p>
            <a:pPr lvl="1"/>
            <a:r>
              <a:rPr lang="nl-NL" dirty="0" smtClean="0"/>
              <a:t>Verpleeghuizen</a:t>
            </a:r>
          </a:p>
          <a:p>
            <a:pPr lvl="1"/>
            <a:r>
              <a:rPr lang="nl-NL" dirty="0" smtClean="0"/>
              <a:t>Dagbesteding voor mensen met beperkingen</a:t>
            </a:r>
          </a:p>
          <a:p>
            <a:pPr lvl="1"/>
            <a:r>
              <a:rPr lang="nl-NL" dirty="0" smtClean="0"/>
              <a:t>Burenhulpcentrale</a:t>
            </a:r>
          </a:p>
          <a:p>
            <a:r>
              <a:rPr lang="nl-NL" dirty="0" smtClean="0"/>
              <a:t>Verantwoordelijkheid in 3 vormen:</a:t>
            </a:r>
          </a:p>
          <a:p>
            <a:r>
              <a:rPr lang="nl-NL" dirty="0" smtClean="0"/>
              <a:t>Gedeeld</a:t>
            </a:r>
          </a:p>
          <a:p>
            <a:r>
              <a:rPr lang="nl-NL" dirty="0" smtClean="0"/>
              <a:t>Vooral bij betaalde krachten</a:t>
            </a:r>
          </a:p>
          <a:p>
            <a:r>
              <a:rPr lang="nl-NL" dirty="0" smtClean="0"/>
              <a:t>Vooral bij vrijwilligers</a:t>
            </a:r>
          </a:p>
          <a:p>
            <a:pPr>
              <a:buNone/>
            </a:pPr>
            <a:endParaRPr lang="nl-NL" dirty="0" smtClean="0"/>
          </a:p>
          <a:p>
            <a:pPr>
              <a:buNone/>
            </a:pP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nl-NL" sz="3200" b="1" dirty="0" smtClean="0"/>
              <a:t>Traditioneel </a:t>
            </a:r>
            <a:r>
              <a:rPr lang="nl-NL" sz="3200" dirty="0" smtClean="0"/>
              <a:t>gezag</a:t>
            </a:r>
            <a:endParaRPr lang="nl-NL" sz="3200"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nl-NL" dirty="0" smtClean="0"/>
              <a:t>Op basis van afkomst en traditie; bekleed met symbolen</a:t>
            </a:r>
          </a:p>
          <a:p>
            <a:r>
              <a:rPr lang="nl-NL" dirty="0" smtClean="0"/>
              <a:t>Symbolen helpen vrijwilligers:</a:t>
            </a:r>
          </a:p>
          <a:p>
            <a:pPr lvl="1"/>
            <a:r>
              <a:rPr lang="nl-NL" sz="2595" i="1" dirty="0" smtClean="0"/>
              <a:t>“Vrijwel alle kinderen in de speeltuin hebben respect voor de mensen met zo’n shirt aan. Dat laat voor hen zien dat wij meer autoriteit hebben” (vrijwilliger speeltuin) </a:t>
            </a:r>
          </a:p>
          <a:p>
            <a:r>
              <a:rPr lang="nl-NL" dirty="0" smtClean="0"/>
              <a:t>En helpen vrijwilligers: </a:t>
            </a:r>
          </a:p>
          <a:p>
            <a:pPr lvl="1"/>
            <a:r>
              <a:rPr lang="nl-NL" sz="2595" i="1" dirty="0" smtClean="0"/>
              <a:t>“Naar iemand die in een Bloemenveld T-shirt rondloopt wordt geluisterd, en ik en Ger hebben geen Bloemenveld T-shirt aan, dus ze hebben </a:t>
            </a:r>
            <a:r>
              <a:rPr lang="nl-NL" sz="2595" i="1" dirty="0" err="1" smtClean="0"/>
              <a:t>schijt</a:t>
            </a:r>
            <a:r>
              <a:rPr lang="nl-NL" sz="2595" i="1" dirty="0" smtClean="0"/>
              <a:t> aan hem.” (vrijwilliger speeltuin) </a:t>
            </a:r>
            <a:endParaRPr lang="en-GB" sz="2595" i="1" dirty="0" smtClean="0"/>
          </a:p>
          <a:p>
            <a:endParaRPr lang="nl-NL"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nl-NL" sz="3200" b="1" dirty="0" smtClean="0"/>
              <a:t>Bureaucratisch </a:t>
            </a:r>
            <a:r>
              <a:rPr lang="nl-NL" sz="3200" dirty="0" smtClean="0"/>
              <a:t>gezag</a:t>
            </a:r>
            <a:endParaRPr lang="nl-NL" sz="3200" dirty="0"/>
          </a:p>
        </p:txBody>
      </p:sp>
      <p:sp>
        <p:nvSpPr>
          <p:cNvPr id="3" name="Content Placeholder 2"/>
          <p:cNvSpPr>
            <a:spLocks noGrp="1"/>
          </p:cNvSpPr>
          <p:nvPr>
            <p:ph idx="1"/>
          </p:nvPr>
        </p:nvSpPr>
        <p:spPr>
          <a:xfrm>
            <a:off x="457200" y="1371600"/>
            <a:ext cx="8229600" cy="4754563"/>
          </a:xfrm>
        </p:spPr>
        <p:txBody>
          <a:bodyPr>
            <a:normAutofit fontScale="85000" lnSpcReduction="10000"/>
          </a:bodyPr>
          <a:lstStyle/>
          <a:p>
            <a:pPr>
              <a:spcAft>
                <a:spcPts val="600"/>
              </a:spcAft>
            </a:pPr>
            <a:r>
              <a:rPr lang="nl-NL" dirty="0" smtClean="0"/>
              <a:t>Op basis regels en procedures; gelijke behandeling</a:t>
            </a:r>
          </a:p>
          <a:p>
            <a:pPr>
              <a:spcAft>
                <a:spcPts val="600"/>
              </a:spcAft>
            </a:pPr>
            <a:r>
              <a:rPr lang="nl-NL" dirty="0" smtClean="0"/>
              <a:t>Vrijwilligers ondermijnen soms eigen bureaucratisch gezag:</a:t>
            </a:r>
          </a:p>
          <a:p>
            <a:pPr lvl="1">
              <a:spcAft>
                <a:spcPts val="600"/>
              </a:spcAft>
            </a:pPr>
            <a:r>
              <a:rPr lang="nl-NL" i="1" dirty="0" smtClean="0"/>
              <a:t>Piet houdt erg van koekjes. Vorige keer had </a:t>
            </a:r>
            <a:r>
              <a:rPr lang="nl-NL" i="1" dirty="0" err="1" smtClean="0"/>
              <a:t>Samira</a:t>
            </a:r>
            <a:r>
              <a:rPr lang="nl-NL" i="1" dirty="0" smtClean="0"/>
              <a:t> tegen hem gezegd dat hij er maar één mocht en toen was Piet erg boos geworden. Nu geeft ze hem daarom maar weer meerdere koekjes.” (observatieverslag dagbesteding)</a:t>
            </a:r>
          </a:p>
          <a:p>
            <a:pPr lvl="1">
              <a:spcAft>
                <a:spcPts val="600"/>
              </a:spcAft>
            </a:pPr>
            <a:r>
              <a:rPr lang="nl-NL" i="1" dirty="0" smtClean="0"/>
              <a:t>‘Ik ben daar heel eerlijk in, als ik een kind niet mag, zal ik die eerder een waarschuwing geven.’ (vrijwilliger speeltuin)</a:t>
            </a:r>
            <a:endParaRPr lang="en-GB" i="1" dirty="0" smtClean="0"/>
          </a:p>
          <a:p>
            <a:pPr lvl="1">
              <a:spcAft>
                <a:spcPts val="600"/>
              </a:spcAft>
              <a:buNone/>
            </a:pPr>
            <a:r>
              <a:rPr lang="nl-NL" dirty="0" smtClean="0"/>
              <a:t> </a:t>
            </a: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nl-NL" sz="3200" b="1" dirty="0" err="1" smtClean="0"/>
              <a:t>Expertocratisch</a:t>
            </a:r>
            <a:r>
              <a:rPr lang="nl-NL" sz="3200" b="1" dirty="0" smtClean="0"/>
              <a:t> </a:t>
            </a:r>
            <a:r>
              <a:rPr lang="nl-NL" sz="3200" dirty="0" smtClean="0"/>
              <a:t>gezag:</a:t>
            </a:r>
            <a:endParaRPr lang="nl-NL" sz="3200"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pPr>
              <a:spcAft>
                <a:spcPts val="600"/>
              </a:spcAft>
            </a:pPr>
            <a:r>
              <a:rPr lang="nl-NL" dirty="0" smtClean="0"/>
              <a:t>Op basis van opleiding, kennis en ervaring</a:t>
            </a:r>
          </a:p>
          <a:p>
            <a:pPr>
              <a:spcAft>
                <a:spcPts val="600"/>
              </a:spcAft>
            </a:pPr>
            <a:r>
              <a:rPr lang="nl-NL" dirty="0" smtClean="0"/>
              <a:t>Zelfvertrouwen </a:t>
            </a:r>
            <a:r>
              <a:rPr lang="nl-NL" dirty="0" err="1" smtClean="0"/>
              <a:t>t.a.v.</a:t>
            </a:r>
            <a:r>
              <a:rPr lang="nl-NL" dirty="0" smtClean="0"/>
              <a:t> expertise geeft vrijwilliger meer gezag; onzekerheid ondermijnt</a:t>
            </a:r>
          </a:p>
          <a:p>
            <a:pPr>
              <a:spcAft>
                <a:spcPts val="600"/>
              </a:spcAft>
            </a:pPr>
            <a:r>
              <a:rPr lang="nl-NL" dirty="0" smtClean="0"/>
              <a:t>Vooral bij onverwachte situaties vallen vrijwilligers terug op expertise professionals:</a:t>
            </a:r>
          </a:p>
          <a:p>
            <a:pPr lvl="1">
              <a:spcAft>
                <a:spcPts val="600"/>
              </a:spcAft>
            </a:pPr>
            <a:r>
              <a:rPr lang="nl-NL" sz="2162" i="1" dirty="0" smtClean="0"/>
              <a:t>Bij de dagbesteding voor mensen met een verstandelijke beperking geeft aanwijzigen aan cliënten over houtbewerking. Daarmee verwerft hij gezag. Maar als er een cliënt staat met zijn broek op zijn knieën, grijpt Jan niet maar roept een professional.</a:t>
            </a:r>
            <a:r>
              <a:rPr lang="en-GB" sz="2162" i="1" dirty="0" smtClean="0"/>
              <a:t> </a:t>
            </a:r>
          </a:p>
          <a:p>
            <a:pPr>
              <a:spcAft>
                <a:spcPts val="600"/>
              </a:spcAft>
            </a:pPr>
            <a:r>
              <a:rPr lang="nl-NL" dirty="0" smtClean="0"/>
              <a:t>Training en opleiding helpen </a:t>
            </a:r>
            <a:r>
              <a:rPr lang="nl-NL" dirty="0" err="1" smtClean="0"/>
              <a:t>expertocratisch</a:t>
            </a:r>
            <a:r>
              <a:rPr lang="nl-NL" dirty="0" smtClean="0"/>
              <a:t> gezag vrijwilligers</a:t>
            </a:r>
          </a:p>
          <a:p>
            <a:pPr lvl="1"/>
            <a:endParaRPr lang="nl-NL"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nl-NL" sz="3200" b="1" dirty="0" smtClean="0"/>
              <a:t>Kortom: </a:t>
            </a:r>
            <a:endParaRPr lang="nl-NL" sz="3200" dirty="0"/>
          </a:p>
        </p:txBody>
      </p:sp>
      <p:sp>
        <p:nvSpPr>
          <p:cNvPr id="4" name="Content Placeholder 3"/>
          <p:cNvSpPr>
            <a:spLocks noGrp="1"/>
          </p:cNvSpPr>
          <p:nvPr>
            <p:ph sz="half" idx="1"/>
          </p:nvPr>
        </p:nvSpPr>
        <p:spPr>
          <a:xfrm>
            <a:off x="457200" y="1600200"/>
            <a:ext cx="4038600" cy="5105400"/>
          </a:xfrm>
        </p:spPr>
        <p:txBody>
          <a:bodyPr>
            <a:normAutofit fontScale="85000" lnSpcReduction="20000"/>
          </a:bodyPr>
          <a:lstStyle/>
          <a:p>
            <a:r>
              <a:rPr lang="nl-NL" b="1" dirty="0" smtClean="0"/>
              <a:t>Vrijwilligers kunnen veel, </a:t>
            </a:r>
            <a:r>
              <a:rPr lang="nl-NL" dirty="0" smtClean="0"/>
              <a:t>maar </a:t>
            </a:r>
            <a:r>
              <a:rPr lang="nl-NL" b="1" dirty="0" smtClean="0"/>
              <a:t>professionals blijven nodig</a:t>
            </a:r>
            <a:r>
              <a:rPr lang="nl-NL" dirty="0" smtClean="0"/>
              <a:t> voor:</a:t>
            </a:r>
          </a:p>
          <a:p>
            <a:pPr marL="457200" indent="-457200">
              <a:buFont typeface="+mj-lt"/>
              <a:buAutoNum type="arabicPeriod"/>
            </a:pPr>
            <a:r>
              <a:rPr lang="nl-NL" dirty="0" smtClean="0"/>
              <a:t>Organisatie en financiën</a:t>
            </a:r>
          </a:p>
          <a:p>
            <a:pPr marL="457200" indent="-457200">
              <a:buFont typeface="+mj-lt"/>
              <a:buAutoNum type="arabicPeriod"/>
            </a:pPr>
            <a:r>
              <a:rPr lang="nl-NL" dirty="0" smtClean="0"/>
              <a:t>Conflictbeheersing</a:t>
            </a:r>
          </a:p>
          <a:p>
            <a:pPr marL="457200" indent="-457200">
              <a:buFont typeface="+mj-lt"/>
              <a:buAutoNum type="arabicPeriod"/>
            </a:pPr>
            <a:r>
              <a:rPr lang="nl-NL" dirty="0" smtClean="0"/>
              <a:t>Tegengaan uitsluiting</a:t>
            </a:r>
          </a:p>
          <a:p>
            <a:pPr marL="457200" indent="-457200">
              <a:buFont typeface="+mj-lt"/>
              <a:buAutoNum type="arabicPeriod"/>
            </a:pPr>
            <a:r>
              <a:rPr lang="nl-NL" dirty="0" smtClean="0"/>
              <a:t>Waarborgen continuïteit</a:t>
            </a:r>
          </a:p>
          <a:p>
            <a:pPr marL="457200" indent="-457200"/>
            <a:r>
              <a:rPr lang="nl-NL" b="1" dirty="0" smtClean="0"/>
              <a:t>Vrijwilligers heel loyaal mits </a:t>
            </a:r>
          </a:p>
          <a:p>
            <a:pPr marL="457200" indent="-457200"/>
            <a:r>
              <a:rPr lang="nl-NL" dirty="0" smtClean="0"/>
              <a:t>Behapbare taken</a:t>
            </a:r>
          </a:p>
          <a:p>
            <a:pPr marL="457200" indent="-457200"/>
            <a:r>
              <a:rPr lang="nl-NL" dirty="0" smtClean="0"/>
              <a:t>Gezelligheid</a:t>
            </a:r>
          </a:p>
          <a:p>
            <a:pPr marL="457200" indent="-457200"/>
            <a:r>
              <a:rPr lang="nl-NL" dirty="0" smtClean="0"/>
              <a:t>Steun bij gezagsproblemen </a:t>
            </a:r>
          </a:p>
          <a:p>
            <a:pPr marL="457200" indent="-457200"/>
            <a:r>
              <a:rPr lang="nl-NL" sz="2162" dirty="0" smtClean="0"/>
              <a:t>Boek gratis te downloaden via </a:t>
            </a:r>
            <a:r>
              <a:rPr lang="nl-NL" i="1" dirty="0" smtClean="0">
                <a:hlinkClick r:id="rId2"/>
              </a:rPr>
              <a:t>www.evelientonkens.nl</a:t>
            </a:r>
            <a:endParaRPr lang="nl-NL" i="1" dirty="0" smtClean="0"/>
          </a:p>
          <a:p>
            <a:pPr marL="457200" indent="-457200">
              <a:buNone/>
            </a:pPr>
            <a:endParaRPr lang="nl-NL" dirty="0" smtClean="0"/>
          </a:p>
          <a:p>
            <a:pPr marL="457200" indent="-457200">
              <a:buNone/>
            </a:pPr>
            <a:endParaRPr lang="nl-NL" dirty="0" smtClean="0"/>
          </a:p>
          <a:p>
            <a:endParaRPr lang="nl-NL" dirty="0"/>
          </a:p>
        </p:txBody>
      </p:sp>
      <p:sp>
        <p:nvSpPr>
          <p:cNvPr id="5" name="Content Placeholder 4"/>
          <p:cNvSpPr>
            <a:spLocks noGrp="1"/>
          </p:cNvSpPr>
          <p:nvPr>
            <p:ph sz="half" idx="2"/>
          </p:nvPr>
        </p:nvSpPr>
        <p:spPr/>
        <p:txBody>
          <a:bodyPr>
            <a:normAutofit fontScale="85000" lnSpcReduction="20000"/>
          </a:bodyPr>
          <a:lstStyle/>
          <a:p>
            <a:endParaRPr lang="nl-NL" i="1" dirty="0" smtClean="0"/>
          </a:p>
          <a:p>
            <a:endParaRPr lang="nl-NL" dirty="0"/>
          </a:p>
        </p:txBody>
      </p:sp>
      <p:pic>
        <p:nvPicPr>
          <p:cNvPr id="7" name="Picture 6" descr="VP boekomslag voorkant.tiff"/>
          <p:cNvPicPr>
            <a:picLocks noChangeAspect="1"/>
          </p:cNvPicPr>
          <p:nvPr/>
        </p:nvPicPr>
        <p:blipFill>
          <a:blip r:embed="rId3" cstate="print"/>
          <a:stretch>
            <a:fillRect/>
          </a:stretch>
        </p:blipFill>
        <p:spPr>
          <a:xfrm>
            <a:off x="4876800" y="1295400"/>
            <a:ext cx="4056845" cy="57735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b="1" dirty="0" smtClean="0"/>
              <a:t>Met dank aan:</a:t>
            </a:r>
            <a:endParaRPr lang="en-US" b="1" dirty="0"/>
          </a:p>
        </p:txBody>
      </p:sp>
      <p:pic>
        <p:nvPicPr>
          <p:cNvPr id="2050" name="Picture 1" descr="http://decentralegeneeskunde.nl/wp-content/uploads/2011/02/logo_uva.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352" y="612183"/>
            <a:ext cx="3138815" cy="92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4" descr="http://www.platform31.nl/assets/logo-0cc10ec584a5f645359794d8e6676e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3094" y="1420699"/>
            <a:ext cx="428625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13" descr="http://www.oostra.nl/wp-content/uploads/2013/10/ymere.jpe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821" t="16616" r="7932" b="13369"/>
          <a:stretch/>
        </p:blipFill>
        <p:spPr bwMode="auto">
          <a:xfrm>
            <a:off x="5437346" y="5819127"/>
            <a:ext cx="3005204" cy="94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9" descr="http://romeinsekust.files.wordpress.com/2012/10/gemeente-denhaa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94679" y="1866868"/>
            <a:ext cx="2504065" cy="2263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22" descr="http://wwwdev.wikiwise.nl/wp-content/uploads/2012/05/Logo_gemeente_Utrecht.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914" t="16275" r="2623" b="12980"/>
          <a:stretch/>
        </p:blipFill>
        <p:spPr bwMode="auto">
          <a:xfrm>
            <a:off x="5899588" y="2105589"/>
            <a:ext cx="2661414" cy="149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25" descr="http://stadpluskas.nl/image/foto-nieuwsberichten/Gemeente-Amsterdam-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5111" y="1898537"/>
            <a:ext cx="2849568" cy="1709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AutoShape 12" descr="data:image/jpeg;base64,/9j/4AAQSkZJRgABAQAAAQABAAD/2wCEAAkGBxQSEhUUEhQUFhQWGBobGRQWFRYVGRcaHxcYGBUaGiAdICggGRolHBgbIzEhJikrLi4uHSAzODQtNygtLisBCgoKDg0OGxAQGywkICQyLDQwLCwsLCwtLC0vLywsLywsLCwwLSwsLCwsLCwsLCwsLCwsLCwsLCwsLCwsLCwsLP/AABEIAGMB/QMBEQACEQEDEQH/xAAcAAEAAgMBAQEAAAAAAAAAAAAABQYDBAcBAgj/xABOEAACAQMCAwMHBgkJCAEFAAABAgMABBESIQUTMQZBYQcUIjJRcYEjNUJSkaEWM2Jyc3SxsrMVNFNUgoOSwdEkQ1WTlKKk0sIXJUTh8P/EABsBAQADAQEBAQAAAAAAAAAAAAABAwQCBQYH/8QANBEAAgECAwUFBwUBAQEAAAAAAAECAxESITEEE0FRcWGBkaHwIjIzscHR4QUUI0JS8QbC/9oADAMBAAIRAxEAPwDuNAKAUBz/AMoHb3zUm3tsGbHpOdxHkbADoX799h41lr18Psx1Pov0j9F/cLfVvd4Ln+Dk9/xWeckzSySE/WckfAdAPAVicnJ5s+xpbNRoq1OKXRGbhfH7m2IMM0i4+jqJU+9T6J+yr6ba0Zl2nY6FZWqQT+fjqdk7B9s1v1KOAlwgyyjo46al+PUd21bYSusz4v8AUv017LLFHOL8uxkvxnipj9BPW7z9X2fGumzyiuySsxyzEnxJNckmnc8blTKRuwHQnOfsz094ruKOlEiZJWY5ZmJ9pJJ+010dErwjtFLCw1MXj71Y5IH5JPQ+HSliHG50K3mV1V1OVYZBrkrMlAKAoXDu0EtjfvZ3x+RuJHe0uCfR9Ny3JYnpgtgezYdCuNDgpwxR4ar6gvtZwKAUBzDtt29JvILK0JwLiFbiZemTIvyKnxwdR8CPrY1U6PsuUuTt9yDp9ZSSH7U9pIbCHmzk7nCRru8jdyqPb49BXcIObsgVKHhfFOJ+ncztYW7erbwbTEd2t9ip8PtUVdip09Fd83oDZ/8ApNYnd2uZH+u87FvftgVz+4nwt4AxS9h7y09PhnEJsj/8e6bnRN4A49D3gZ8RUqrGWU4+BBb+ztzcSQI93CsMxzqjVw4GDgHI6Z64ycZ6mqZpJ+y7okkq5BC8d4zJbyQqsIkSZ+WCJNLhyrsBpK40+hu2oYz02qyEFJPPQvpUozi3ezWenDL1oa0vH543WGW2XnSg8kRyl0cjGsOxRTHpB1E4ORnGTtU7uLV08lqdKjCSxRlktbrPwvmbfDeKyGYwXESxyaNaFJOYjqCFbBKqQykjII7xUSirXizidOKjjg7rpb7mCPjU8xZrW3R4VYgSSTGLmYJDGMBGyuQQCcZ929TgiveeZ06UI5TlnySvbrmjFY9qC5uHki5UFts7M55gcIjsugLg+sQCGOcDGc0dK1kndsmWz2wpO7l4eP4Mq8WuscxrQCLqVE2qcL7SmjSSBvpD59mTtTBDS+fkRu6fuqWfTLxv9CG43xee54Y0whiCSAH8exITUulvxY9In6PcO/uruMIxqWv5fkup0oQr4W3l2cfEm7njE6tBDyY/OJhI2nnHlIqEZOvRqYkMuwX2+zJrUE7u+SKY0oNSlfJW4Z59l/qfbcbeOJmmgZZOZy44kYOZmIBXQSFGCS25xgKScbgMCbyZCpKUrReVrt8jBPxi7iAMlmCGZFHJmMhXU6qS4MYIABJyuem+BvUqEHo/E6VKlLSfPVW8MzRhVob+6W1gQtJHC7ZblJqLz6mdgrHUxx0Bzg9K61gsT5/Q7dp0Yub0b7XwJjh3HAyzc9eS9vvKpbUoXTrDq2BqQjO+AcgjG1cShpbO5TOjZrDmnp9uprQcYunUSrZjkncKZsTleoOjTpBI+iXB9x2qXCCyvn5HTpU08Lnn0y8fwaY7VTNaSXiW8ZiQuVzOysyI0iuxHK9FsoMLv1O4xv1uliUW8+n5LP20VUVNyd+nF27Te/lW6YcyO0UxdQGm0TOvcQmgqCRuAzA+3FcYY6N/Yr3dNZOWfTLxv9DBxDtUU83kSHmQXBCqVYiUSFXYJyyuPoAElhgk5wBmpjSvdN5o6hs+LEm7NeFsuP4M03GbiH5S5t0SDI1PHMZGiBOAzqUUaR3lScdemTRQi8ovPocqlCeUJZ9qtfpmZp+LSvI8drEshiIEkkkhjQMVDaAQrFm0kE7YGRvnaoUEleT1IVKKipTdr6WV39D4adbqKaC5hAdAC8LESKQcmN1OPSUlTg4Byp2GKWcWnFizpyUoPLg9CHgnK8MscxLJEVtA+ZWjZSXhETKAp1YcgkZHTvzVjV6ks88/qXtXrzs7P2uHY7+RL3Eub+NJIVwYZeXKJGJ05h5qsmkAZJXByendmuEvYbT4r6lKX8LafFXVutsyH4feeZxzJbQo7G8kSO3DcvI0pnThW2HU5AAG5IrtrG05PhqXSjvZJzf9Vd6k9ccVkijj5kINxIxVII5NYJ3OS5VcKFGSSNum5xmpRTeTyM6pxk3Z5Li/sfCcWmjdFuoURZGCrJFKZVDn1VfKKVydgRkE4G2RU4IteyyXThJNwd7cGreGbJqqygUAoBQCgFAKAUAoBQCgFAKAUAoDS41xAW8EszdI0LY9pA2HxOBXM5YYtl+zUHXrRpri0j813E7SOzucsxLMfaSck/bXkXvmz9QhBQiox0RjqUdM9rTBGeZJdnOJm1uYpgcaHGrxQ7OP8JNa4HnbZRValKm+K8+B1y7k1Ozdckn4Z2+6pPgDWmfSpPsFECAJq0tFAKAunYTiAZHhJ9KPDAfksT/8lP20ayucSXEtVcnAoCpXC23Gre5t3UgwzPET9KORCQsiHpuMH3Eg99XLFSaYNDsV2hlhmPDOIn/aUHyMx9W5jHQgnq4A95we8GpqQTWOGnyIL5VBJRe3HaWVpV4bw/e7lHykg6W0f0mY9zYPwyO8qDfSpq2OenzBAdrezkXD4eFQxb//AHCEvIfWkfByzf5DuGBVlObm5N8mQdZNZCTm/ZGD+VL6XiUvpQQOYrNDuvo+tL4k7EH2n8gVpqPdwUFq9QdIrMBQCgK35QbO4ks3NrK8c0REqhT+M0eloPtBx07yBnbIqyk4qXtaA3eyXG1vbSG5XA5i+kB9Fh6Lj4MDUVIYJOINTtNORNa4imcRzcxjHGzgLyZo+o79TDbxrqmsn64o00EsMs1mra9qY4xcEXlsRFMypzNTLEzKNahV3Hj19lIr2WRTj/HLNcOPI+L6U/yjEeVMUWKSNnETFNUjQsvpdMYU5Pdii+G8/WZMV/C81qnryuY+EXz2cS200E7GL0Y5IYmlSVAfQOVzobGAQ+N874qZLG8SaOqkFVk5xaz1u7W+/caUNpPOL6OSJopZnSWMsC0Y0Rw8tWcbFsoAwGfpYzjNdNxWFp3S/J25Qhgad0snz1d8vkS6doZGXSLS4Fx00PGRGG9plHyZTvyCTjoM7Vxu0uKt64FLoRTviVvPw1IiC3kPBzDypeaiKpQxlSxDAnSO8Y9ldtre3LXKP7nFdWfaSPFbpJjHzbSZ4cO3M5UnMicMqrhVHMGoMd1326YyRxFNXs8yunFxvhkk+V1Z/TxNC2s7grzUWVkgueZbxTkiV4uSY5Fy/pA5dyuvfYA4zXbcdOazt1LJShfC7Zqza0ve606K9iWXjskpVILacMSNbzxNCka59I5OOY2MgBMjPUgb1XgSzb8Crcxiryku53b+3eY+Hzk8QnPKmCvHGiu0bBCY2mLb9MekMHvzUy+Gs+f0JmluYq61fHnY0Lm2a5nvouXMi3ECRJK0TBNSCfUSfZ6a49vdXaeGMXyf2LIyVOEJXTs27X6fYkYO0EgUI9pcecYwUWMmMt7RL+LCd+SQcd2dq4dNapq3rgVOir3Ulbrn4akGRIvCLuKZGSVFuCxKMqHXLK4KE+suCD8RVmW9i12GhYXtMJReXs+SWpOjjzooR7W4M4GNEcZaNj3FZfxaqevpEEDqM7VXu0801b1wM+5Td1JW65+GvgQ9/ZzW8XD1AV5hdO7KDhSzx3MsiqT+cwUnwziu4tScuVvsXQlGcqj0Vvk0l+Tf4xfvdxPbQwXCtKpR3liaJIlOztqbZyBnATVk47t65jHA8TayK6cFSkpyayzyd7/bvNOXhiQTTc6K6eORzIksD3DYyBqR0ibIYMCQ2nBBG+RXWJyStbvt9TtVHOKwtXWqdvFNm5w6BY0mmFvOuoBEDPLNM6+0oWbQNROB1xknHSuZO9ldfI4m3JqOJeSXjxI4u44ZbQ8i45iebBl5L5HKkgeQ+7AOD34Nd5bxu64+dy3LfyldWeLjzTsTFzNqvrV8MM21wdJUhvWtzgjqD4VWl/G+q+pSlajJdq/+iCt1kjee7ihnEwlY8toXAnhcrhOnosCCQw6d+x2syaUW1b5MveFqNOTVra30fr8EpxiI3PIuBDcYiLh4SXglKuq6imGXUVIXbOCNXU4riLw3jdfMqpvd3g2s+OqyMNtZQzSRiO3uyoYM73El3EiaTqXCyNmRtQGBjHeT3GW2lm13W+hMpSineS7lF/LQuFUGMUAoBQCgFAKAUAoBQCgFAKAUAoDnvll4poto4Ad5WyR+Qm/7xX7DWTa5Wio8z6T/AM3s+OvKq/6rzf4uccrCfbCuonMj2tUEZpitUDLNnU+y95zbWNj1A0n3rt+zB+NTJWZ8R+oUt3tElwefibHFZMKB7T9w/wD4VMTJEiq7OxQCgI7spx7lcYXJ9B/9nO+2Tuvx5mB8a1un/D5+u4vlT/h8/XcdvrEYhQFB8l347iv6/LWivpHoCb7bdlU4hCBnlzxnVDONmjcbjcb6SQM+4EbgVXSqOD7AU7/6iXSw+ZtAx4uH5IXHoE4yJ/ZjTvjp37L0u3Eb4r+z6yILf2I7KLYREs3MuZTqnnO5djvgE76QScfE99U1KmN9hJCeVn1uGfr8P+dWbP8A26MFr7VzmOyunXZlglIPsIjYiqYK8kgRXkutlj4VaBehj1n3uxdvvau67vUYLVVQFAKAUBQPI+dMV7CPVhvp0TwUadvtz9taNo1i+aRCL/WckUAoBQCgFAKAUAoBQCgFAKAj+N8KW6iMTvIin1uWQCwwQVOQdt/urqEsLuiylUdOWJI2rODloFLu+PpuQWO+d8AD7qhu7OJO7uR/F+BC4kRzNOhj3URsoAbDDVup9LS5HurqM8KtYtp1nBNWWfMlRXBSe0AoBQGnHw1BM05LNIV0jU2Qi7Eqg6KCQCe8kD2CusTtY7c3hw8Dcrk4FAKAUAoBQCgFAKAUAoBQCgFAKAUAoBQHBfKZxXzi/kwcrF8kv9nOv/vLfYK8yvLFUfYfoX6Hs252SN9ZZ+OnlYqlUnsCu4HEj2tcEZZntaoGWZcvJ5d7yxHwcfuv/wDGrKiyTPm/1ql7tTu+q+pPcTky+PZt/ma5joeJHQ1Kk6FAYrqcRoznooJ+wV1FYmkTFXdjmplbOoHD51BvY2cg/bvXqZaG92P052d4oLq2hnH+8QMR7Gxhx8GBHwryZxwyaPLlHC2iRrk5KD5Lvx3Ff1+WtFfSPQF+rODUPDYucLjlpzgmjm4GrRnOnPszU4na3AG3UA5/5WfW4Z+vw/51o2f+3Rgu/ErQTQyRN0kRkPuZSp/bVCdncFP8j9+WsfN5Np7SR4ZF7xh2K/DB05/JNXbQvbutGC81QBQCgNTi3EEt4ZJpDhI0LH4DOPeelTFOTsgVXyRWTJYCWQYe6lknYfnn0T8VUH41dtDvOy4ZBFl4rxZINKkO8j50RRjU749YjJAAGRliQBkb71VGLkWQpud3olxZgseOq7mJ4poZdJZY5QmZFGMlGVmRsZGRnIz0xUuFldO6OpUWliTTXNcOvE1LftVzNYjtbpnjYq8emEFDgHcmTQc52AYnbp0rp0ratHb2e1ryVn1+1zeXjKvbmaFJZOo5ahVkDBtLqQ7KAVOcgnu2zXOC0rMr3TU8Mml8vIg+A9o3Th0U0sF1JojUs/yTFxoLNKMyZK7d+G3G3XFk6adRpNF9WgnWcYySu+3w0/BP/wAsxrHFJLmLmsqIsmNWtiQi+gWG+M9cYqrA22lnYz7qTk1HOxhuuOaLlbfkTszDUHURaNOVDMcuGAUuM7e7NSoXjiudRo3g53Xn9jW4bKtybpT53GQ6BkdwhjOhGHKMbHSpGCd9yTXUlhs8jqadPC8nl49bmlwrtGYrWxDx3E8s8Sn5PlsxIQFi2t1Pf63T2ncV1KneUrWSRZUoYqk7NJJ8f+G5xAsLuycNKvNLq8RkbTgQSOAUBKag2Nx7Otcx92S9aorhbdzWWXHvXHU2OC9oBcswWCdVUsplcRcsspwQpVyW37wMbEdRUTp4eJFSju0rtdM7/Ix/hKGBeK3uZYR/vo1QqcdSgLh5B4qpz3Zpu+DaTJ/b2ylJJ8n6su99TD2guA8VvcQyvgzwBSkjqrq88asGUHDbZGCNt6mCs3Frg/kTRjaUoSXB+SZsy3wN8kRFwpEchU5TkSj5IscBtRZSQBkDq1Rh9i+X1OVD+Jyy1XVa/MwQdqtZdEtboyxsA8WmEFcqrAk8zRghthqz12qXStm2jp7PazclZ8c/tckrLjEUkLTZKKmoSCQaDGV9cOD6pH2d/SuHBp2KpUpRlh1vpbj0NFe0owHNvcrAf9+yKFA+uV1c1U8Smw3OBvXW74XV+XrIs/b8MSvy9ZeZt8B4uLuISrHLGjerzNGWH1hpZtvfionDC7HFWlu5YW0+hh41x7zZ0U288nMIVXjEWnUdWFOqRSD6Psx03zUwhiWqJp0cabxJW53+w4tx7kSxxebzytICVMQiIOMlh6UikEAZzjG43ycVEYYle6Qp0ccXLElbnf7Ht3x4LI0cUM07pjWIgmEyMgMzsq6sb6QSentooZXbsI0brFJpLt4+B92/HoWieViYxFkSLIpV4yADpZfbuMYznIxnNHB3sQ6MlJRWd9LcTV/CdVw0tvcwxEgCaRECDJwC4Vi8YOerKMd+K63XJps7/bt5Rkm+S9WfcffEO0iQz8h4ZyzKTGVVGE2NGpUw2rI176gAME5wM1Eabkr3IhQc44k129nUmY2yAcEZAODjI8DjbNVlLIfhl+HuLkMJ0MYjyspj5YX5TDx6WOA2CTnHRdqslG0UWzhaEdHe+l78MmYx2mBHMW3uWg/pwiFSv1wmrmlPEJv1GRvTd8Lq/L1kdft7ZOSvy/Onmbd9xyKNYyuqVphmJIgHaQYByu4GkAgliQBkb7ioUG79hxGjKTd8ra34EJxDihe4tcrc28pmCmJ3wskZSQsQEdo3wwXO+Rt0BGbFG0Xoy+NO0JaNW15O655omr3jQSQxRxSzyKAWWIJhAfV1M7KoJ7lznvxjeq1C6u3YojSusTaS7fxc+Y+Oq0cjrFMXiID2+lVlUnHczBSMb5DEEA4JpgztfvJdFqSTas+PA84N2gjuU5iLIsWgPzXUKm4yy5zuV7yMqCCM7Gk6bi7MVKEqbs2r8vX/AEwfhMNPMFvcmDrzwi6dP1wmrmlfHR49N6nd8Lq/L1kdft+GJX5fnTzNy941HGI9IaVpRmNIgGaQYBLDJChQCPSJA3G+4qFBs4jSk73ytrfgfFlxsO5jeKWGXSWWOQJl1GMlGVmRsZGRqyMjIwaOFldO6JlRssSaa5r68TTt+1XM1iO1umeNiskYWEFCADuTJoOc7AMT4DaunStq0dPZ7WvJWemv2uS3DOIJcRiSPOCSCGBVlYEqysDuGBBBFcSi4uzKpwcHZm3XJwR/aDiQtraWY4+TQkA7Zbog+LED41xOWGLZp2PZ3tFeFJcX5cfBH5sdyxJJJJOST1JPU15J+oJJKyPmhIq2CKpnta4IyzPRWqCMsyT7N3nJuY27idJ9zej+0g/CtDjeLR5m3095RlHv8C5u2SSe85qg+WPKEigIPtdc6YQve7AfAekfv0j41o2aN5X5F+zxvK/IpTVuNEjsXkP4vrgmtid4m1r+Y+cge5wx/tCsO1RzUjDXWdzptZSgoPku/HcV/X5a0V9I9AX6s4FAKA5/5WfW4Z+vw/51o2f+3Rg6BWcEHbdm4ob2a+VmVpYwsiZAjJX/AHhH1sADw39prtzbiog2uB8ft7xC9tMkgBwdJ3HvB3Hh7aiUJR1QJKuQYbu6SJC8rqiKMlmIUAeJNSk3kgc4vbp+PzCGEMvDInBmmIKm5ZTkRpnfTn/XbbOlJUVd+98gdLjjCgKoAAAAA6ADYAVlBAcUnFteLcS55LQ8oyYJETB9eWx6qsDjV0BQZ61bFYo4Vr8zTTWOngjre9uf/PqYLjiEd3PbG3YOkDtLJOu6KOVIgQN0ZmL7gdApz3ZlRcIvFxJjB0oSx5N5JcdU7nnZDicTveaHU5naQYzunLiGr3ZBHwpUi0lfkNopyShdcLebHZHiUUhu1RwxM8jgDvQqgDDwJzSpFq1xtFOUcDa4IydhLqKWwhjDBikKLIv1SVwQfsNRWTU2xtUZRrN827ELa8Ne6DWr5HmUckaOR1lYkW0gPeUiUH3yVY5KPtc/lx8y6VRU/wCRf2afdxXe/kTXZGdrkyXbqVLhIlVhgqEGZNvGVnHiFWq6qw+yvXpFG0RVO1NdfHTysanBePW4uL5jKoUvGwO+CohijJ9wfb311OEsMcvV2d1aM3CCtwfzbIXsnxKKzit5XcOk0ccTscmSB0Rcp4w75IHqk53BOLKkXNtcvP8AJftEJVZSilZpt9jTfz+ZJ9r76C4e1jW40ay51qTlQ8Mio3uLYXHfnFcUoyim7eroq2eE4KTw6fRo2+F8ajniks8xxXCq8IVMhCQhAaL8nw6jBHdXMoNPFwOKlKUJKpqte3vNOwv444kSW9nglRQptisGsFRjTGvJ1SLt6JXORiunFt3Ubrnn9yydOUpNxgmnxzt3u+Xbc94pLFb2kCuzo0lzFNom08wDzpJZSQg0jGSSB0zSKcpt9jXkRTUp1G1nZNZae60tTbvuMQHiNr8ou0Mo7+sht2iH9obiuVCW7eXrM4jSnuZZcV5XuZey3E4ZLi9EbqxaYOMZ3QQQIWHhqBHwpUi1GN/WbIr05RhC64fVkUk6XScSigZZHeUSpGDjmKsVtqG+2GZSmfGu7OLi361LnF03TlLJWtflm/8ApPJ2rtnXCsWlIx5tpIm1H6LId136k7DrnG9VbqS6c+BnezVE89OfDxPewvzfbbY+TG3spW99kbV8aXU3O0HDzcW8kanD4DRt9WRSGjb4MBUQlhlc4ozwTTenHpxInsvcm8la7dCgVFhjRgQVOz3J3/Lwn91413UWBYfXZ67S6vFUoqmn2v6eWfeecO4nFZNNFdOIiZpJFkf0UlV2LrhjsWUHSVzn0R3YpKLnZxE6cqtpQV8krLhbL8mhdwvcNNdRRs0Ye1KoVKtOIJGeRlB8HwueugdxFdJqNot8+65ZFqCVOTz9ruurf96m/wAW7R288EkUBE00qMiwAHXlgV+UBGY1Gdy2MDNcxpyi7vJcyunQnCalLJLj9ufcYPO4o7+0ieUF4rd4mJznmMbfQD4sATU2bg3bj9zrDKVGUksm0+7Mt9UGMo97MlzNxGCKReZNAkaDOMuqzh1+GQD760RTioya0f2N8E6cac5LJO/yMkfFYgg1X10koH82KQc4MPoCPk6mPcMZB65xvTA/8q3PO3zOXSlfKCtzzt43MtvCtjJBK6yCDkGMs+GaBjJzcPoGFU505HojQo6b1D9tNLW/iQ26qlFa38eGV/8AuZj7QdoIJHtGjYPFHcKzzrvGnycoA1dCxz0GcY3xkZQpySafLTwJpUJpSTybWnHVHmpYJ7jn3UtussnNjf5ERSKUQY1PGcOunGknoFIqfeSsr2FnOMcMcVlZ63WfY9DZsp4lE90ZpnTQsfPlEao4ySujSilgGfGojB1HGa5aeUbdxzJSeGFlzsr5dTFwuLzngywwEF/NljI6YkEa6kOem5wffUyeGtd8zqo93tWKWl791z4Xi0QXe+uhLj+baIOfq+oI+TqJ923fnG9Tgf8AlW552+Y3Ur+4rc87eNzHJYeavA5kuIIPN+XrAiYxNrMmmU6GVVIbGoYUaAM9KXxJrJu/iSp7xNWTd78c+GXq+Zt2TxTTxslzPcLBqk5o5PJQ6GTBZUXUxV29FScYycbVy7xTytfrc4kpQg04qN8rZ356XMnZDicLtd6HU5neTb6mmMBvdsfsqKkWrXI2inJKN1wt8zF2V43Bm6+VXBuXZeu6sFwR4Eg/fU1ISyy4E16U/Zy4FtqkyHOfLNxTRBFbg7ytqb81egPvYg/2aybXLJRPpv8AzWzYqsqz/qrLq/x8zkFYT7QUB7V8EUzFaoIyzZ7WuCMsz2tcDLMvtlPzI1f6wB+Pf9+ayzjhbR8nWhu6jjyM9clYoCl9rrnVNp7kUD4nc/dj7K37PG0L8zZQVoX5kCavOpFl8mfFvNuIwknCS5ib3PjT/wB4T76prRxQZmqq8T9F15pkK92U7Nmze7YyB/Obh5gAunRq+j1OrHt2qypPFbsQLDVYFAKArva/s0b02pEgj83uEm3XVr059HqMZz13qynUwX7UCxVWBQFP475OrW4k58RltbjrzrZ+WSe/I6ZPeRgn21dGvKKs812g0PwP4ouycZk0/lW0bN9pYk++ut7T/wAeYPuDyZxyOH4hdXN6w3CSOUiB9oQHI92rHhUOu0rRSQLvbW6RoqRqqIowqKAqqO4ADYCqW282DLUAUAoBQCgFAKAUAoBQCgFAKAUAoBQHxNHqVlJIDAjKkqRkY2I3B8RROxKdncgv5KvNPKN2vLxjmcn/AGjT09fXo1Y+no8cZq3FDW329d5fvKV8WHPrl4Wv5k1Z2qxRpHGMIihVHsAGB91Vttu7KZScm5PVmaoORQCgFAKAUAoBQCgFAKAUAoBQCgFAKAUAoBQHAfKPxTzi/lIOVj+TX+z63/cWry68sU2fon6Ls242SN9ZZvv08rFYqo9YVKIPa0QRRNntaoIyzFa4IyzPa1wMsy09lZ8xsn1T9x//AGDVW0Rs0zwP1CFpqXP6E3WYwHjMACT0G593fU6g5tdzl3Zz1Yk/aa9RKysejaysaxoVyPjURuDgjcH2HuNCmR+n+y/FRd2kE/fIgLeDdHHwYEV5c44ZNGNqzsStcECgFAaPEeM29v8Aj54Ys9OZIiZ92TvXSjKWiBq2famylbTHd2zMeiiaMk+4Zyal05rVMExXAFAfE0qopZ2CqoJZmIAUAZJJOwAHfTUGEcQiMXOEsfJ06ubrXl6R1bVnTjxzU4Xe3EEf+Flj/XbT/qIv/aut3Pk/AG3YcZt5yRBPDKR1EcqOR/hJqHFrVA3q5AoBQGjxHjNvb/j54Yv0kiJn3ZO9dKLeiBq2naqylbTHd2zMeiiaMk+4Zyal05rVMExXAFAYL28jhQyTSJGgxl5GVFGTgZJIA3OKlJt2QPLy/ihTmSyRxx7em7qi79Nycb0SbdkCO/Cyx/rtp/1EX/tXW7nyfgAe1lh/XbT/AKiL/wBqbufJ+AJhGBAIIIO4I3BHcRXAMFvfRSM6JIjPGQHRXVmQnoHAOVJwetS01mDRm7T2SMVe7tVZSQytPECpBwQQWyCD3V1u5cmBF2nsmIVby1Zj0AniJPuAam7lyYJUGuAe0AoDXgv4nd40kjaSPGtFdSyZ3XUAcrnuzUtNK4NioAoBQCgFAKAUAoBQCgFAKAUAoBQCgFAKAUBG9pOJi2tZpjjKISM97HZB8WIripLDFs1bFs72ivClzflx8j82sxJydyep9teSfp6SSsjyhIqVqQz2tUEZpntaoIyzFa4IyzZ7WqBlmSnZy40zgdzgr8eo/Zj41NeN4dDzNthip35FwrzzxiL7SXOi3b2t6I+PX7s1dQjeZbQjeZQzXoG2R8GoKZGM0KZHYvIVxfVDNasd42EiD8l9mA9zDP8AarFtUc1Iz1NbnU6ylZ47AAkkADck7ADvoDnE3GrvjEjxcOc29kh0yXuPTlPeIfYPEYPQ5HQ6cMaSvPN8vuCW4X5MeHRbvCZ5D60lwxkLH2kernxxXEtom+NugNq98nnDZVKtZwrnvjXlH7UwahV6i4ghYey99w2RDw6Yz2pYBrO4f1FJALRv9EL1wB07mNd7yE17as+aB0Ks4Iftj833n6tN/Cau6fvrqCK8n1qkvB7aORQyPDpZSMhgSQQfCuqrtUbQNn8AuG/1K3/5YqN9U/0wR/FvJjYSjMUXm0o3SWAshQ9xwDpP2Z9hFdR2ia1d+oPewHG52eexvSGurUj5Tpzoj6j+/pn3jvzSrBZSjowXJmAGTsB3mqQc5uON3fF5Xh4a/m9mh0yX2PSkPesPsH5QwehyNg2lQjTV55vl9wSnC/Jhw+Ld4jcSH1pbhjIWPeSPVz8K4ltE3o7dAbl55PeGyqVazhAPfGvKP2pg1Cr1FxBocE7H3FjcJ5pdsbIk67afMmgY25RGNPs7vadVTKqpr2lnzILorgkgEEg4IB6HAOD7NiD8apJKV5aPme5/u/4qVfs3xUQ9Czz8NiuYFjnjWSMhSUcZBIAI2qpScXdEkX+AXDf6lb/8sV1vqn+mB+AXDf6lb/8ALFN9U/0wWKNAoCgYAAAHsA2FVgonYP5z4z+lg/ckrRV+HDvBPXPYnh8js72cDO7FmYoCWYnLE+JJqtVZrJNg1rjyecMdSps4QD3qCh+1SDUqvU5grcEUnA7uCMSPJw25cRqsh1G2lPqBT9Q/ZjJ6jLWO1WLf9l5kHTKzEigOfdivnnjHvt/4bVpq/Ch3g6DWYCgFAKAUAoBQCgFAKAUAoBQCgFAKAUAoBQHNvLRxTTFFbg7u2tvzV2UH3sc/2ax7XLJRPp//ADOzYqkqz4ZLq/x8zkdYj7MUArqJzI9rXAyzPa1QRlmz2tcDLM9rVAyzCSFSGHVSCPeDkVa1dWM00mrM6BFIGUMOjAEe4jIrymrOx8/KLi2mVftlc5ZIx9Eaj7zsPuH31s2aOTZr2aOTZWmrSWyMbVBTIxtQpkWPybcX814jAxOEkPKf3PgL9j6D8DVVaOKDKZH6TrzSoovlSvJHW34fC2mS+k0M3esK4Mp+wj3jNX0Eleb4At/CeHR20KQwrpjjUKo/zPtJO5PeSaplJyd2DbqAKAUAoCH7Y/zC8/Vpv4TV3T99dQaHky+a7T9EP2muq3xGCz1UBQHPuEsJu0V1JHukNosUhHTmNIrAe/Ckf2a0SyopPiwbHlSvZGjgsIG0y30nLLDqsQwZj9hAPgTUUErub4AtvCOGR20KQQrpjjUAD9pPtJO5PtNUyk5O7BuVAFAKA55ODw7jaEE+b8TBDAnZbhR6LDP1sgY/KPsFaF7dLtj8iDc8tHzPc/3f8VKjZvioPQuNn+LT81f2CqXqSZqgCgFAULsH858Z/SwfuSVoq/Dh3gvtZwKAoHljcNb29uv46e6iEYHXIO7e4ZG/jV+z6t8kC38eNwIH8zERuPR0CbVo9ZderTv6urHjiqo4b+1oCp8ztB9Thn+KarrUO0jMqfZt+K/yjxHkLZec5h84DmTlj0Dy+XjfpnOatnu8Eb3tnYFrMnaH6nDP8U1VfwdozL7WckUAoBQCgFAKAUAoBQCgFAKAUAoBQCgFAfn/AMonE/OL+Y/RjPLX3JsftbUfjXl1pYptn6N+jbPuNjguLzff+LFaqo9QUB7VkCuYrVAzTPa1wRlmz0VrgjJNntaoGWZ8NVhRIuHZi41wAd6Er8Oo+44+FYNojad+Z4+1xtUvzKlxa55kzv3FtvcNh9wrXTjhikaYRwxSNFq7OJGNqgqkY2oUyMbeBx4jqKFMj9R9kOL+d2UE/e6DVj649GQfBwwry6kcMmis+7nhVu93FO+POY0YR+mQQpyGIXOD1O+KhSkotcAStcgUBWe03Gr+CVVtOH+dRlATJ5zHDhtTArhhk4ABz4+FWwhBr2pW7iCJ/Cni/wDwX/zof9K73dL/AH5MXZltO03FWdFfg+hSwDP57C2kEgFsAZOBviodOnbKfkLsn+2P8wvP1ab+E1V0/fXUkh+ws0icFt3ij5siwEpFqCa2BOF1HZc+2u6tnUdwaf4U8X/4L/50P+ldbul/vyZF2YpuIccugY0tIbEHYzSTLOyjvKBfpe8fZ1phoxzvfyBZeyHZmPh8HKjJd2YvJK3rSOerH/T9pyTVUqObuySvcaGrtBYhui20rL+cdYP3AVZH4L6oF9qgCgFAKAoHleGF4ew9YcQgx/3k/eBWjZ/7dGDY8tHzPc/3f8VKjZvioh6E/wAVvJ4bVXtrfziUBMRcxYsg4ydTbDA3quKTlZuxJW/wp4v/AMF/86H/AEq3d0v9+TIuyd7LcVvJzJ55ZeaadOj5dJtedWr1R6OMDr1zVc4xXuu/cET9VklC7B/OfGf0sH7klaKvw4d4Ni/7S8USWRY+EcyNXYJJ55EutQSFbBGVyMHHdmoVOnbOfkRdmse0vGW2Xg6oT9J7yJlHvAwand0v9+QzNrs12SnNz59xKVZboDEcaDEVuCN9GerbnfxPXrXM6ithhp8yS6VSBQHP+xXzzxj32/8ADatNX4UO8HQKzAUAoBQCgFAKAUAoBQCgFAKAUAoBQCgFAKA/NPH4yt1OrdRLID/jNeRLKT6s/UdkkpbPTa/yvkaFcmkUB7V0CqYrVAyzPa1wRlmz0VqgjLM9rVEyyPhq7KGbvCuI8oSj6yej+d0X94n4VVUhit2GStTxtdjIo1YRIxtUFMj4ahVIxtQpkY2oUyP0R5H4GThVvq21GVgPyWmcr9o3+NedtDvUZwaPlKza3NhxIA6IJDFNjuikGnUfaBv8SK6o+1GUOf0Bf43DAFSCCMgjcEHoRWcH1QCgFAVd+07vxRbGBFZI4y9xIc5jJ9RBjbUcqd+5vA1bu7QxPuBIdsf5hefq038Jq5p++uoNDyZfNdp+iH7TXVb4jBZ6qBU+L9qJLTiEME6ILS5GmOcagyzbeg+TjB7unrD2GrY01KDa1QLZVQKB5TQbaex4kASttKUmx/RS4UnxwdvewrRR9pShz+gL5FIGUMpBVgCCNwQRkEeFZwfdAKAUBzztQ/n3GLK0TdLQ+cznuVhjkqfHONvY9aIexTcueQNzy0fM9z/d/wAVKjZvioh6Fxs/xafmr+wVS9STNUAUAoChdg/nPjP6WD9yStFX4cO8F9rOBQCgFAKA1oOHxI7yJHGskmNbqihnxsuogZbHdmpu2rA2agCgFAKAUAoBQCgFAKAUAoBQCgFAKAUAoBQHKPKv2TbWbyFSVI+WUdVIGA+Pq4G/sxnvOMO00nfGu8+v/wDP/qccK2ao7P8Ar29nXl4HMayH1YoQe1ogUzFaoGWZ7WuBlme1qgZZg1pRlkfDV0UyMbVBTI+GoUyMbVBTIxmhVIxtQpkTXY/stLxGcRxgiMEc2XG0a9/gXI6D49AarqVFBXZTI/TFlapFGkcYCoihVUdAoGFH2CvNbu7s5PjiVjHPE8Mqho5FKsp7wf2Hxom07oHO+G8Vm4GRbXoeSwziC8UFuWD0jlA6Y6D7sjZdMoqr7UdeKIOhcN4nDcIHglSRT9JGDD446Gszi1kyTZkcKCWIAHUk4AqAUftB2+DP5rwtfOrtttSelFD3a3b1SB78e09xvhR/tPJAl+xHZcWETa35tzM2ueY9Xc5OB+SMnHvJ764qVMb7AbfbH+YXn6tN/Caop++uoNDyZfNdp+iH7TXVb4jBZ6qBC9sOzyX9rJA+xO6P3pIPUYfHY+BIrunNwlcEX5Oe0L3MLQXG15aty5lPU4yFk8QwHX2g92K7rQUXdaMFm4hZJPE8Uqho5FKsp7wdjVSbTugQXGeO23CYrdGjkW32jDohdIQBhdZ67nAHUneu4wlUb5gmuG8ThuEDwSpIp70YN9uOh8DXDi1kwbLuFBLEADqScAVAKP2g7fqW814YvnV22wKelFF3a3b1SB78e0ir4Uf7TyQJXsR2WFjG5kfm3Uza55j1dtzgfkjJx7yds4rmrUxvLRaAjfLR8z3P93/FSutm+KiHoXGz/Fp+av7BVL1JM1QBQCgKF2D+c+M/pYP3JK0Vfhw7wX2s4FAKAUAoBQCgFAKAUAoBQCgFAKAUAoBQCgFAKAUAoBQCgFAc28pPZq1jjMyQqkh6lSyj/CDpz8Kx7RSgldI+n/Rf1DaZz3cptrtz89TkdY0fZHorRAome1rgZZitUDLM9rXAyTBrQjNI+DQpkY2oUyMZoUyMZqCqRjNCllr8nHBILu40XCa1z01Ov7pBqmtNxWRRN2P0Dw7h8VvGI4I0jjHREUKPE7d/jXnuTbuyk2agCgPiaJXUqwDKRgqwBBHeCD1FAck8pPZK0tRzraHkyHvjeRAN+5Q2lfgBWulVlLJu5BU+wfDI76YJd8yZc9Gml9vgwq2rJwV4g75wjg8FqnLt4kiT2IoGT7SerHxNYZScndsk3q5BD9sf5hefq038Jq7p++uoNDyZfNdp+iH7TXVb4jBZ6qAoDm3HPke0dkYvQNxE6zY/3gCyFdXdsUXfr6IrTDOjK/Ag6TWYk+JYwwKsAykYIIBBHsIPWgOS+UjslZ2q863h5Mh743kQD3KG0r8AK10qspZNkFS7CcMjvpQl3zJlz0aaX2+DCraknBXiDvfCODQWqaLeJIl7wigZPtY9WPiawyk5O7ZJv1yCkeWj5nuf7v8AipV+zfFRD0MHlZmZOEZRmVtUO6sVPrLncb0oK9TxJOE/ynP/AE8//Nk/1rdhXIg+ZOKT4Py8/T+lk/1qVFcgfqzhRzBFn+jT90V5T1JKZ2D+c+M/pYP3JKvq/Dh3gvtZwKAUAoBQCgFAKAUAoBQCgFAKAUAoBQCgFAKAUAoBQCgF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61"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9962" y="4895876"/>
            <a:ext cx="3798409" cy="738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70" name="Picture 2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694" r="-3610"/>
          <a:stretch/>
        </p:blipFill>
        <p:spPr bwMode="auto">
          <a:xfrm>
            <a:off x="460375" y="5883048"/>
            <a:ext cx="4237519" cy="822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7" descr="http://www.participatiemarkt.nl/usr_uploads/images/organisaties/Cordaan_logo.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20785" b="19343"/>
          <a:stretch/>
        </p:blipFill>
        <p:spPr bwMode="auto">
          <a:xfrm>
            <a:off x="2842555" y="4074376"/>
            <a:ext cx="2808312" cy="67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16" descr="http://amsterdamsmartcity.com/cache/368-header-52cee44937650a1e67dfef2b5f994785-Gemeente_Zaanstad.png"/>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13492" t="23089" r="12247" b="28229"/>
          <a:stretch/>
        </p:blipFill>
        <p:spPr bwMode="auto">
          <a:xfrm>
            <a:off x="5926328" y="3647045"/>
            <a:ext cx="2987884" cy="110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3" name="Picture 15" descr="http://www.coconorganiseert.nl/crop_955_0_Li4vZ2Z4L3VzZXJpbWcvaXByb2Ntc19nYWxsZXJ5LmZpbGVuYW1lLjE0LmpwZw==.jp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t="63442"/>
          <a:stretch/>
        </p:blipFill>
        <p:spPr bwMode="auto">
          <a:xfrm>
            <a:off x="4298111" y="4912837"/>
            <a:ext cx="4381233" cy="80882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10" descr="http://amsterdamsmartcity.com/cache/136-header-d9b0a2be6aa2bee8b13754a8f1cfbba0-eigen_haard.pn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5201" t="11575" r="25377" b="16541"/>
          <a:stretch/>
        </p:blipFill>
        <p:spPr bwMode="auto">
          <a:xfrm>
            <a:off x="969096" y="2751570"/>
            <a:ext cx="1740632" cy="142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3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b="1" dirty="0" smtClean="0"/>
              <a:t>Verpleeghuizen en dagbesteding</a:t>
            </a:r>
            <a:endParaRPr lang="en-US" b="1" dirty="0"/>
          </a:p>
        </p:txBody>
      </p:sp>
      <p:sp>
        <p:nvSpPr>
          <p:cNvPr id="3" name="Content Placeholder 2"/>
          <p:cNvSpPr>
            <a:spLocks noGrp="1"/>
          </p:cNvSpPr>
          <p:nvPr>
            <p:ph idx="1"/>
          </p:nvPr>
        </p:nvSpPr>
        <p:spPr>
          <a:xfrm>
            <a:off x="457200" y="1600200"/>
            <a:ext cx="4648200" cy="4572000"/>
          </a:xfrm>
        </p:spPr>
        <p:txBody>
          <a:bodyPr>
            <a:normAutofit fontScale="92500" lnSpcReduction="10000"/>
          </a:bodyPr>
          <a:lstStyle/>
          <a:p>
            <a:pPr marL="0" indent="0"/>
            <a:r>
              <a:rPr lang="nl-NL" dirty="0" smtClean="0"/>
              <a:t> Verantwoordelijkheid bij    betaalde krachten</a:t>
            </a:r>
          </a:p>
          <a:p>
            <a:endParaRPr lang="nl-NL" dirty="0" smtClean="0"/>
          </a:p>
          <a:p>
            <a:r>
              <a:rPr lang="nl-NL" dirty="0" smtClean="0"/>
              <a:t>Taken duidelijk afgebakend, beperkte zeggenschap vrijwilligers</a:t>
            </a:r>
          </a:p>
          <a:p>
            <a:pPr marL="0" indent="0">
              <a:buNone/>
            </a:pPr>
            <a:endParaRPr lang="nl-NL" dirty="0" smtClean="0"/>
          </a:p>
          <a:p>
            <a:r>
              <a:rPr lang="nl-NL" dirty="0" smtClean="0"/>
              <a:t>Betaalde krachten in de buurt</a:t>
            </a:r>
          </a:p>
          <a:p>
            <a:pPr marL="0" indent="0">
              <a:buNone/>
            </a:pPr>
            <a:endParaRPr lang="nl-NL" dirty="0" smtClean="0"/>
          </a:p>
          <a:p>
            <a:pPr marL="0" indent="0">
              <a:buNone/>
            </a:pPr>
            <a:endParaRPr lang="en-US" dirty="0"/>
          </a:p>
        </p:txBody>
      </p:sp>
      <p:pic>
        <p:nvPicPr>
          <p:cNvPr id="2051" name="Picture 3" descr="F:\Vrijwilligers-Professionals\NLs boek\Foto's\Cordaan\VilansCordaan15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973" r="20392"/>
          <a:stretch/>
        </p:blipFill>
        <p:spPr bwMode="auto">
          <a:xfrm>
            <a:off x="5004048" y="1410341"/>
            <a:ext cx="3850181" cy="4970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74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5868"/>
          </a:xfrm>
        </p:spPr>
        <p:txBody>
          <a:bodyPr>
            <a:normAutofit fontScale="90000"/>
          </a:bodyPr>
          <a:lstStyle/>
          <a:p>
            <a:r>
              <a:rPr lang="nl-NL" b="1" dirty="0" smtClean="0"/>
              <a:t>Verpleeghuizen en dagbesteding </a:t>
            </a:r>
            <a:r>
              <a:rPr lang="nl-NL" dirty="0" smtClean="0"/>
              <a:t>:</a:t>
            </a:r>
            <a:endParaRPr lang="nl-NL" dirty="0"/>
          </a:p>
        </p:txBody>
      </p:sp>
      <p:sp>
        <p:nvSpPr>
          <p:cNvPr id="4" name="Content Placeholder 3"/>
          <p:cNvSpPr>
            <a:spLocks noGrp="1"/>
          </p:cNvSpPr>
          <p:nvPr>
            <p:ph idx="1"/>
          </p:nvPr>
        </p:nvSpPr>
        <p:spPr>
          <a:xfrm>
            <a:off x="457200" y="1242274"/>
            <a:ext cx="8229600" cy="4883889"/>
          </a:xfrm>
        </p:spPr>
        <p:txBody>
          <a:bodyPr>
            <a:normAutofit lnSpcReduction="10000"/>
          </a:bodyPr>
          <a:lstStyle/>
          <a:p>
            <a:r>
              <a:rPr lang="nl-NL" dirty="0" smtClean="0"/>
              <a:t>Vrijwilligers zoeken </a:t>
            </a:r>
            <a:r>
              <a:rPr lang="nl-NL" b="1" dirty="0" smtClean="0"/>
              <a:t>gemeenschap </a:t>
            </a:r>
            <a:r>
              <a:rPr lang="nl-NL" dirty="0" smtClean="0"/>
              <a:t>en willen gezien worden</a:t>
            </a:r>
          </a:p>
          <a:p>
            <a:pPr lvl="1"/>
            <a:r>
              <a:rPr lang="nl-NL" dirty="0" smtClean="0"/>
              <a:t>Wel uitnodigen voor teamuitje !</a:t>
            </a:r>
          </a:p>
          <a:p>
            <a:r>
              <a:rPr lang="nl-NL" dirty="0" smtClean="0"/>
              <a:t>Professionals vrezen </a:t>
            </a:r>
            <a:r>
              <a:rPr lang="nl-NL" b="1" dirty="0" smtClean="0"/>
              <a:t>arbeidsverdringing</a:t>
            </a:r>
          </a:p>
          <a:p>
            <a:pPr lvl="1"/>
            <a:r>
              <a:rPr lang="nl-NL" dirty="0" smtClean="0"/>
              <a:t>laten zich voorstaan op hun kennis</a:t>
            </a:r>
          </a:p>
          <a:p>
            <a:r>
              <a:rPr lang="nl-NL" dirty="0" smtClean="0"/>
              <a:t>Deel vrijwilligers </a:t>
            </a:r>
            <a:r>
              <a:rPr lang="nl-NL" b="1" dirty="0" smtClean="0"/>
              <a:t>zelf hulpbehoevend</a:t>
            </a:r>
          </a:p>
          <a:p>
            <a:pPr lvl="1"/>
            <a:r>
              <a:rPr lang="nl-NL" dirty="0" smtClean="0"/>
              <a:t>Onderscheid cliënten – vrijwilligers soms onduidelijk</a:t>
            </a:r>
          </a:p>
          <a:p>
            <a:pPr lvl="1"/>
            <a:r>
              <a:rPr lang="nl-NL" dirty="0" smtClean="0"/>
              <a:t>Is dat erg? Als ze bijdragen aan gezellige gemeenschap?</a:t>
            </a: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sz="3111" dirty="0" smtClean="0"/>
              <a:t>Verantwoordelijkheid bij betaalde krachten:</a:t>
            </a:r>
            <a:r>
              <a:rPr lang="nl-NL" sz="3111" b="1" dirty="0" smtClean="0"/>
              <a:t/>
            </a:r>
            <a:br>
              <a:rPr lang="nl-NL" sz="3111" b="1" dirty="0" smtClean="0"/>
            </a:br>
            <a:r>
              <a:rPr lang="nl-NL" sz="3111" dirty="0" smtClean="0"/>
              <a:t>Voorwaarde:</a:t>
            </a:r>
            <a:endParaRPr lang="en-US" sz="3111" dirty="0"/>
          </a:p>
        </p:txBody>
      </p:sp>
      <p:sp>
        <p:nvSpPr>
          <p:cNvPr id="4" name="Content Placeholder 3"/>
          <p:cNvSpPr>
            <a:spLocks noGrp="1"/>
          </p:cNvSpPr>
          <p:nvPr>
            <p:ph sz="half" idx="1"/>
          </p:nvPr>
        </p:nvSpPr>
        <p:spPr>
          <a:xfrm>
            <a:off x="-152400" y="1371600"/>
            <a:ext cx="4343400" cy="4754563"/>
          </a:xfrm>
        </p:spPr>
        <p:txBody>
          <a:bodyPr>
            <a:normAutofit/>
          </a:bodyPr>
          <a:lstStyle/>
          <a:p>
            <a:r>
              <a:rPr lang="nl-NL" sz="3600" dirty="0" smtClean="0"/>
              <a:t>vrijwilligers volwaardig deel van het team</a:t>
            </a:r>
          </a:p>
          <a:p>
            <a:r>
              <a:rPr lang="nl-NL" sz="3600" dirty="0" smtClean="0"/>
              <a:t>Inclusief personeelsuitje en kerstpakket</a:t>
            </a:r>
            <a:endParaRPr lang="nl-NL" sz="3600" dirty="0"/>
          </a:p>
        </p:txBody>
      </p:sp>
      <p:sp>
        <p:nvSpPr>
          <p:cNvPr id="5" name="Content Placeholder 4"/>
          <p:cNvSpPr>
            <a:spLocks noGrp="1"/>
          </p:cNvSpPr>
          <p:nvPr>
            <p:ph sz="half" idx="2"/>
          </p:nvPr>
        </p:nvSpPr>
        <p:spPr/>
        <p:txBody>
          <a:bodyPr/>
          <a:lstStyle/>
          <a:p>
            <a:endParaRPr lang="nl-NL"/>
          </a:p>
        </p:txBody>
      </p:sp>
      <p:pic>
        <p:nvPicPr>
          <p:cNvPr id="3076" name="Picture 4" descr="http://www.cda-brunssum.nl/nieuwsimage/Eenzaa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1524000"/>
            <a:ext cx="4586651" cy="3439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47130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sz="3111" dirty="0" smtClean="0"/>
              <a:t>Verantwoordelijkheid bij betaalde krachten:</a:t>
            </a:r>
            <a:r>
              <a:rPr lang="nl-NL" dirty="0" smtClean="0"/>
              <a:t/>
            </a:r>
            <a:br>
              <a:rPr lang="nl-NL" dirty="0" smtClean="0"/>
            </a:br>
            <a:r>
              <a:rPr lang="nl-NL" b="1" dirty="0" smtClean="0"/>
              <a:t>Voordeel: Diensten gegarandeerd</a:t>
            </a:r>
            <a:endParaRPr lang="en-US" b="1"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676400"/>
            <a:ext cx="5912123" cy="4436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6225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1143000"/>
          </a:xfrm>
        </p:spPr>
        <p:txBody>
          <a:bodyPr>
            <a:noAutofit/>
          </a:bodyPr>
          <a:lstStyle/>
          <a:p>
            <a:r>
              <a:rPr lang="nl-NL" sz="2400" dirty="0" smtClean="0"/>
              <a:t>Verantwoordelijkheid bij betaalde krachten:</a:t>
            </a:r>
            <a:br>
              <a:rPr lang="nl-NL" sz="2400" dirty="0" smtClean="0"/>
            </a:br>
            <a:r>
              <a:rPr lang="nl-NL" sz="2400" dirty="0" smtClean="0"/>
              <a:t> Voordeel voor vrijwilligers: </a:t>
            </a:r>
            <a:br>
              <a:rPr lang="nl-NL" sz="2400" dirty="0" smtClean="0"/>
            </a:br>
            <a:r>
              <a:rPr lang="nl-NL" sz="3200" b="1" dirty="0" smtClean="0"/>
              <a:t>verantwoordelijkheid begrensd</a:t>
            </a:r>
            <a:endParaRPr lang="nl-NL" sz="3200" b="1" dirty="0"/>
          </a:p>
        </p:txBody>
      </p:sp>
      <p:sp>
        <p:nvSpPr>
          <p:cNvPr id="3" name="Content Placeholder 2"/>
          <p:cNvSpPr>
            <a:spLocks noGrp="1"/>
          </p:cNvSpPr>
          <p:nvPr>
            <p:ph idx="1"/>
          </p:nvPr>
        </p:nvSpPr>
        <p:spPr/>
        <p:txBody>
          <a:bodyPr/>
          <a:lstStyle/>
          <a:p>
            <a:pPr marL="0" indent="0" algn="ctr">
              <a:buNone/>
            </a:pPr>
            <a:r>
              <a:rPr lang="nl-NL" i="1" dirty="0" smtClean="0"/>
              <a:t>“Wanneer ik hier naartoe kom, dan wil ik helpen, maar ik wil er verder geen verplichtingen aan vast hebben.” </a:t>
            </a:r>
            <a:endParaRPr lang="nl-NL" dirty="0" smtClean="0"/>
          </a:p>
          <a:p>
            <a:pPr marL="0" indent="0" algn="ctr">
              <a:buNone/>
            </a:pPr>
            <a:r>
              <a:rPr lang="nl-NL" i="1" dirty="0" smtClean="0"/>
              <a:t>“Als ik naar mezelf kijk: ik wil best vrijwilligerswerk doen wanneer het mij uitkomt. Maar als het echt mooi weer is, dan heb ik zoiets van: ja, dag!”</a:t>
            </a:r>
            <a:endParaRPr lang="en-US" i="1"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normAutofit fontScale="90000"/>
          </a:bodyPr>
          <a:lstStyle/>
          <a:p>
            <a:r>
              <a:rPr lang="nl-NL" sz="3111" dirty="0" smtClean="0"/>
              <a:t>Verantwoordelijkheid bij betaalde krachten:</a:t>
            </a:r>
            <a:r>
              <a:rPr lang="nl-NL" dirty="0" smtClean="0"/>
              <a:t/>
            </a:r>
            <a:br>
              <a:rPr lang="nl-NL" dirty="0" smtClean="0"/>
            </a:br>
            <a:r>
              <a:rPr lang="nl-NL" b="1" dirty="0" smtClean="0"/>
              <a:t>Nadeel: Beperkte ruimte voor zelfstandige vrijwilligers</a:t>
            </a:r>
            <a:endParaRPr lang="en-US" b="1" dirty="0"/>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060848"/>
            <a:ext cx="7858125" cy="298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9259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b="1" dirty="0" smtClean="0"/>
              <a:t>(Zelf)beheer buurthuizen en speeltuinen</a:t>
            </a:r>
            <a:endParaRPr lang="en-US" b="1" dirty="0"/>
          </a:p>
        </p:txBody>
      </p:sp>
      <p:sp>
        <p:nvSpPr>
          <p:cNvPr id="3" name="Content Placeholder 2"/>
          <p:cNvSpPr>
            <a:spLocks noGrp="1"/>
          </p:cNvSpPr>
          <p:nvPr>
            <p:ph sz="half" idx="1"/>
          </p:nvPr>
        </p:nvSpPr>
        <p:spPr/>
        <p:txBody>
          <a:bodyPr>
            <a:normAutofit/>
          </a:bodyPr>
          <a:lstStyle/>
          <a:p>
            <a:r>
              <a:rPr lang="nl-NL" i="1" dirty="0" smtClean="0"/>
              <a:t>Gedeelde/</a:t>
            </a:r>
            <a:r>
              <a:rPr lang="nl-NL" dirty="0" smtClean="0"/>
              <a:t> </a:t>
            </a:r>
            <a:r>
              <a:rPr lang="nl-NL" i="1" dirty="0" smtClean="0"/>
              <a:t>vrijwillige</a:t>
            </a:r>
            <a:r>
              <a:rPr lang="nl-NL" dirty="0" smtClean="0"/>
              <a:t>  verantwoordelijkheid:</a:t>
            </a:r>
            <a:endParaRPr lang="en-US" dirty="0" smtClean="0"/>
          </a:p>
          <a:p>
            <a:r>
              <a:rPr lang="nl-NL" dirty="0" smtClean="0"/>
              <a:t>Vrijwilligers nemen taken over en hebben meer zeggenschap</a:t>
            </a:r>
          </a:p>
          <a:p>
            <a:r>
              <a:rPr lang="nl-NL" dirty="0" smtClean="0"/>
              <a:t>Professional meer op afstand</a:t>
            </a:r>
          </a:p>
        </p:txBody>
      </p:sp>
      <p:sp>
        <p:nvSpPr>
          <p:cNvPr id="8" name="Content Placeholder 7"/>
          <p:cNvSpPr>
            <a:spLocks noGrp="1"/>
          </p:cNvSpPr>
          <p:nvPr>
            <p:ph sz="half" idx="2"/>
          </p:nvPr>
        </p:nvSpPr>
        <p:spPr/>
        <p:txBody>
          <a:bodyPr/>
          <a:lstStyle/>
          <a:p>
            <a:endParaRPr lang="nl-NL"/>
          </a:p>
        </p:txBody>
      </p:sp>
      <p:pic>
        <p:nvPicPr>
          <p:cNvPr id="614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8850"/>
          <a:stretch/>
        </p:blipFill>
        <p:spPr bwMode="auto">
          <a:xfrm>
            <a:off x="5069335" y="1628800"/>
            <a:ext cx="3600961" cy="439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229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TotalTime>
  <Words>908</Words>
  <Application>Microsoft Office PowerPoint</Application>
  <PresentationFormat>Diavoorstelling (4:3)</PresentationFormat>
  <Paragraphs>159</Paragraphs>
  <Slides>24</Slides>
  <Notes>2</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24</vt:i4>
      </vt:variant>
    </vt:vector>
  </HeadingPairs>
  <TitlesOfParts>
    <vt:vector size="29" baseType="lpstr">
      <vt:lpstr>Arial</vt:lpstr>
      <vt:lpstr>Calibri</vt:lpstr>
      <vt:lpstr>Wingdings</vt:lpstr>
      <vt:lpstr>Office Theme</vt:lpstr>
      <vt:lpstr>Office-thema</vt:lpstr>
      <vt:lpstr>Kunnen we dat (niet) aan vrijwilligers overlaten? </vt:lpstr>
      <vt:lpstr>Kunnen we dat (niet) aan vrijwilligers overlaten? Onderzoek:</vt:lpstr>
      <vt:lpstr>Verpleeghuizen en dagbesteding</vt:lpstr>
      <vt:lpstr>Verpleeghuizen en dagbesteding :</vt:lpstr>
      <vt:lpstr>Verantwoordelijkheid bij betaalde krachten: Voorwaarde:</vt:lpstr>
      <vt:lpstr>Verantwoordelijkheid bij betaalde krachten: Voordeel: Diensten gegarandeerd</vt:lpstr>
      <vt:lpstr>Verantwoordelijkheid bij betaalde krachten:  Voordeel voor vrijwilligers:  verantwoordelijkheid begrensd</vt:lpstr>
      <vt:lpstr>Verantwoordelijkheid bij betaalde krachten: Nadeel: Beperkte ruimte voor zelfstandige vrijwilligers</vt:lpstr>
      <vt:lpstr>(Zelf)beheer buurthuizen en speeltuinen</vt:lpstr>
      <vt:lpstr>Zelfbeheer buurthuizen:</vt:lpstr>
      <vt:lpstr>Zelfbeheer speeltuinen:</vt:lpstr>
      <vt:lpstr>Verantwoordelijkheid bij vrijwilligers: Voordeel:  Ruimte voor innovatieve ideeën </vt:lpstr>
      <vt:lpstr>Risico: Toegankelijkheid publieke ruimte bedreigd </vt:lpstr>
      <vt:lpstr>Verantwoordelijkheid vooral bij vrijwilligers: Voorwaarden: </vt:lpstr>
      <vt:lpstr>  Waarom doen mensen vrijwilligerswerk?</vt:lpstr>
      <vt:lpstr>Vrijwilligers (hier): 3 hoofdmotieven</vt:lpstr>
      <vt:lpstr>Overkoepelende bevinding 1:   ‘De nieuwe vrijwilliger’ is (niet onschuldige) misvatting</vt:lpstr>
      <vt:lpstr>Voorwaarden binding vrijwilliger:</vt:lpstr>
      <vt:lpstr>Gezagsproblemen belemmeren grotere inzet vrijwilligers:</vt:lpstr>
      <vt:lpstr>Traditioneel gezag</vt:lpstr>
      <vt:lpstr>Bureaucratisch gezag</vt:lpstr>
      <vt:lpstr>Expertocratisch gezag:</vt:lpstr>
      <vt:lpstr>Kortom: </vt:lpstr>
      <vt:lpstr>Met dank aan:</vt:lpstr>
    </vt:vector>
  </TitlesOfParts>
  <Company>Universiteit van Amsterdam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Bochove, Marianne van</dc:creator>
  <cp:lastModifiedBy>Karin Prins</cp:lastModifiedBy>
  <cp:revision>45</cp:revision>
  <dcterms:created xsi:type="dcterms:W3CDTF">2015-10-07T15:18:09Z</dcterms:created>
  <dcterms:modified xsi:type="dcterms:W3CDTF">2015-10-08T13:02:04Z</dcterms:modified>
</cp:coreProperties>
</file>